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0" userDrawn="1">
          <p15:clr>
            <a:srgbClr val="A4A3A4"/>
          </p15:clr>
        </p15:guide>
        <p15:guide id="2" pos="3974" userDrawn="1">
          <p15:clr>
            <a:srgbClr val="A4A3A4"/>
          </p15:clr>
        </p15:guide>
        <p15:guide id="3" pos="346" userDrawn="1">
          <p15:clr>
            <a:srgbClr val="A4A3A4"/>
          </p15:clr>
        </p15:guide>
        <p15:guide id="4" orient="horz" pos="5910" userDrawn="1">
          <p15:clr>
            <a:srgbClr val="A4A3A4"/>
          </p15:clr>
        </p15:guide>
        <p15:guide id="5" orient="horz"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65" d="100"/>
          <a:sy n="65" d="100"/>
        </p:scale>
        <p:origin x="267" y="39"/>
      </p:cViewPr>
      <p:guideLst>
        <p:guide orient="horz" pos="330"/>
        <p:guide pos="3974"/>
        <p:guide pos="346"/>
        <p:guide orient="horz" pos="5910"/>
        <p:guide orient="horz"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22.03.2022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97674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22.03.2022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412273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22.03.2022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44725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929D417-E440-4F85-B936-58D2F8C1FDC8}" type="datetimeFigureOut">
              <a:rPr lang="de-DE" smtClean="0"/>
              <a:t>22.03.2022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083139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929D417-E440-4F85-B936-58D2F8C1FDC8}" type="datetimeFigureOut">
              <a:rPr lang="de-DE" smtClean="0"/>
              <a:t>22.03.2022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603516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929D417-E440-4F85-B936-58D2F8C1FDC8}" type="datetimeFigureOut">
              <a:rPr lang="de-DE" smtClean="0"/>
              <a:t>22.03.2022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122323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929D417-E440-4F85-B936-58D2F8C1FDC8}" type="datetimeFigureOut">
              <a:rPr lang="de-DE" smtClean="0"/>
              <a:t>22.03.2022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651744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929D417-E440-4F85-B936-58D2F8C1FDC8}" type="datetimeFigureOut">
              <a:rPr lang="de-DE" smtClean="0"/>
              <a:t>22.03.2022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8167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9D417-E440-4F85-B936-58D2F8C1FDC8}" type="datetimeFigureOut">
              <a:rPr lang="de-DE" smtClean="0"/>
              <a:t>22.03.2022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584711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929D417-E440-4F85-B936-58D2F8C1FDC8}" type="datetimeFigureOut">
              <a:rPr lang="de-DE" smtClean="0"/>
              <a:t>22.03.2022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281352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929D417-E440-4F85-B936-58D2F8C1FDC8}" type="datetimeFigureOut">
              <a:rPr lang="de-DE" smtClean="0"/>
              <a:t>22.03.2022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93FD6E84-01C5-4956-82D0-09362BADA4CB}" type="slidenum">
              <a:rPr lang="de-DE" smtClean="0"/>
              <a:t>‹Nr.›</a:t>
            </a:fld>
            <a:endParaRPr lang="de-DE"/>
          </a:p>
        </p:txBody>
      </p:sp>
    </p:spTree>
    <p:extLst>
      <p:ext uri="{BB962C8B-B14F-4D97-AF65-F5344CB8AC3E}">
        <p14:creationId xmlns:p14="http://schemas.microsoft.com/office/powerpoint/2010/main" val="389992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929D417-E440-4F85-B936-58D2F8C1FDC8}" type="datetimeFigureOut">
              <a:rPr lang="de-DE" smtClean="0"/>
              <a:t>22.03.2022</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3FD6E84-01C5-4956-82D0-09362BADA4CB}" type="slidenum">
              <a:rPr lang="de-DE" smtClean="0"/>
              <a:t>‹Nr.›</a:t>
            </a:fld>
            <a:endParaRPr lang="de-DE"/>
          </a:p>
        </p:txBody>
      </p:sp>
    </p:spTree>
    <p:extLst>
      <p:ext uri="{BB962C8B-B14F-4D97-AF65-F5344CB8AC3E}">
        <p14:creationId xmlns:p14="http://schemas.microsoft.com/office/powerpoint/2010/main" val="34729992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ild, Vektorgrafiken enthält.&#10;&#10;Automatisch generierte Beschreibung">
            <a:extLst>
              <a:ext uri="{FF2B5EF4-FFF2-40B4-BE49-F238E27FC236}">
                <a16:creationId xmlns:a16="http://schemas.microsoft.com/office/drawing/2014/main" id="{73C97347-2DEE-445C-B312-7C91BAD109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1056" y="524256"/>
            <a:ext cx="963168" cy="963168"/>
          </a:xfrm>
          <a:prstGeom prst="rect">
            <a:avLst/>
          </a:prstGeom>
        </p:spPr>
      </p:pic>
      <p:sp>
        <p:nvSpPr>
          <p:cNvPr id="6" name="Textfeld 5">
            <a:extLst>
              <a:ext uri="{FF2B5EF4-FFF2-40B4-BE49-F238E27FC236}">
                <a16:creationId xmlns:a16="http://schemas.microsoft.com/office/drawing/2014/main" id="{8F0DA676-2B62-44A4-9FFC-E540CB68CC72}"/>
              </a:ext>
            </a:extLst>
          </p:cNvPr>
          <p:cNvSpPr txBox="1"/>
          <p:nvPr/>
        </p:nvSpPr>
        <p:spPr>
          <a:xfrm>
            <a:off x="549275" y="779538"/>
            <a:ext cx="4510405" cy="707886"/>
          </a:xfrm>
          <a:prstGeom prst="rect">
            <a:avLst/>
          </a:prstGeom>
          <a:noFill/>
        </p:spPr>
        <p:txBody>
          <a:bodyPr wrap="square" rtlCol="0">
            <a:spAutoFit/>
          </a:bodyPr>
          <a:lstStyle/>
          <a:p>
            <a:r>
              <a:rPr lang="de-DE" sz="2000" dirty="0">
                <a:latin typeface="Trebuchet MS" panose="020B0603020202020204" pitchFamily="34" charset="0"/>
              </a:rPr>
              <a:t>Main Stage </a:t>
            </a:r>
          </a:p>
          <a:p>
            <a:r>
              <a:rPr lang="de-DE" sz="2000" dirty="0">
                <a:latin typeface="Trebuchet MS" panose="020B0603020202020204" pitchFamily="34" charset="0"/>
              </a:rPr>
              <a:t>Topics, Trends, Technologies</a:t>
            </a:r>
          </a:p>
        </p:txBody>
      </p:sp>
      <p:sp>
        <p:nvSpPr>
          <p:cNvPr id="8" name="Textfeld 7">
            <a:extLst>
              <a:ext uri="{FF2B5EF4-FFF2-40B4-BE49-F238E27FC236}">
                <a16:creationId xmlns:a16="http://schemas.microsoft.com/office/drawing/2014/main" id="{DD72E063-0193-4CBE-9812-AE68D777E6C7}"/>
              </a:ext>
            </a:extLst>
          </p:cNvPr>
          <p:cNvSpPr txBox="1"/>
          <p:nvPr/>
        </p:nvSpPr>
        <p:spPr>
          <a:xfrm>
            <a:off x="549275" y="2444496"/>
            <a:ext cx="5759450" cy="307777"/>
          </a:xfrm>
          <a:prstGeom prst="rect">
            <a:avLst/>
          </a:prstGeom>
          <a:noFill/>
        </p:spPr>
        <p:txBody>
          <a:bodyPr wrap="square" rtlCol="0">
            <a:spAutoFit/>
          </a:bodyPr>
          <a:lstStyle/>
          <a:p>
            <a:r>
              <a:rPr lang="de-DE" sz="1400" dirty="0">
                <a:latin typeface="Trebuchet MS" panose="020B0603020202020204" pitchFamily="34" charset="0"/>
              </a:rPr>
              <a:t>Fabian Specht</a:t>
            </a:r>
            <a:endParaRPr lang="de-DE" sz="1400" i="1" dirty="0">
              <a:latin typeface="Trebuchet MS" panose="020B0603020202020204" pitchFamily="34" charset="0"/>
            </a:endParaRPr>
          </a:p>
        </p:txBody>
      </p:sp>
      <p:sp>
        <p:nvSpPr>
          <p:cNvPr id="9" name="Textfeld 8">
            <a:extLst>
              <a:ext uri="{FF2B5EF4-FFF2-40B4-BE49-F238E27FC236}">
                <a16:creationId xmlns:a16="http://schemas.microsoft.com/office/drawing/2014/main" id="{D2D33F6F-25F1-4220-ACD6-01821C37D00D}"/>
              </a:ext>
            </a:extLst>
          </p:cNvPr>
          <p:cNvSpPr txBox="1"/>
          <p:nvPr/>
        </p:nvSpPr>
        <p:spPr>
          <a:xfrm>
            <a:off x="549275" y="2917901"/>
            <a:ext cx="5759450" cy="276999"/>
          </a:xfrm>
          <a:prstGeom prst="rect">
            <a:avLst/>
          </a:prstGeom>
          <a:noFill/>
        </p:spPr>
        <p:txBody>
          <a:bodyPr wrap="square" rtlCol="0">
            <a:spAutoFit/>
          </a:bodyPr>
          <a:lstStyle/>
          <a:p>
            <a:r>
              <a:rPr lang="de-DE" sz="1200" b="1" dirty="0">
                <a:latin typeface="Trebuchet MS" panose="020B0603020202020204" pitchFamily="34" charset="0"/>
              </a:rPr>
              <a:t>ZSK-Lebensmittelextruder im Hybrid-Design</a:t>
            </a:r>
            <a:endParaRPr lang="de-DE" sz="1200" b="1" i="1" dirty="0">
              <a:latin typeface="Trebuchet MS" panose="020B0603020202020204" pitchFamily="34" charset="0"/>
            </a:endParaRPr>
          </a:p>
        </p:txBody>
      </p:sp>
      <p:sp>
        <p:nvSpPr>
          <p:cNvPr id="10" name="Textfeld 9">
            <a:extLst>
              <a:ext uri="{FF2B5EF4-FFF2-40B4-BE49-F238E27FC236}">
                <a16:creationId xmlns:a16="http://schemas.microsoft.com/office/drawing/2014/main" id="{EA03546B-6DC4-4555-9D06-A3B04171C74A}"/>
              </a:ext>
            </a:extLst>
          </p:cNvPr>
          <p:cNvSpPr txBox="1"/>
          <p:nvPr/>
        </p:nvSpPr>
        <p:spPr>
          <a:xfrm>
            <a:off x="549275" y="3385663"/>
            <a:ext cx="5759450" cy="4524315"/>
          </a:xfrm>
          <a:prstGeom prst="rect">
            <a:avLst/>
          </a:prstGeom>
          <a:noFill/>
        </p:spPr>
        <p:txBody>
          <a:bodyPr wrap="square" rtlCol="0">
            <a:spAutoFit/>
          </a:bodyPr>
          <a:lstStyle/>
          <a:p>
            <a:r>
              <a:rPr lang="de-DE" sz="1200" dirty="0">
                <a:latin typeface="Trebuchet MS" panose="020B0603020202020204" pitchFamily="34" charset="0"/>
              </a:rPr>
              <a:t>Für die Herstellung von Fleischersatzprodukten bietet Coperion ein </a:t>
            </a:r>
            <a:r>
              <a:rPr lang="de-DE" sz="1200" dirty="0" err="1">
                <a:latin typeface="Trebuchet MS" panose="020B0603020202020204" pitchFamily="34" charset="0"/>
              </a:rPr>
              <a:t>Extrusionssystem</a:t>
            </a:r>
            <a:r>
              <a:rPr lang="de-DE" sz="1200" dirty="0">
                <a:latin typeface="Trebuchet MS" panose="020B0603020202020204" pitchFamily="34" charset="0"/>
              </a:rPr>
              <a:t> in Hybrid-Design. Mit nur minimaler Umrüstung der Anlage können Texturiertes Pflanzenprotein (</a:t>
            </a:r>
            <a:r>
              <a:rPr lang="de-DE" sz="1200" dirty="0" err="1">
                <a:latin typeface="Trebuchet MS" panose="020B0603020202020204" pitchFamily="34" charset="0"/>
              </a:rPr>
              <a:t>Texturized</a:t>
            </a:r>
            <a:r>
              <a:rPr lang="de-DE" sz="1200" dirty="0">
                <a:latin typeface="Trebuchet MS" panose="020B0603020202020204" pitchFamily="34" charset="0"/>
              </a:rPr>
              <a:t> </a:t>
            </a:r>
            <a:r>
              <a:rPr lang="de-DE" sz="1200" dirty="0" err="1">
                <a:latin typeface="Trebuchet MS" panose="020B0603020202020204" pitchFamily="34" charset="0"/>
              </a:rPr>
              <a:t>Vegetable</a:t>
            </a:r>
            <a:r>
              <a:rPr lang="de-DE" sz="1200" dirty="0">
                <a:latin typeface="Trebuchet MS" panose="020B0603020202020204" pitchFamily="34" charset="0"/>
              </a:rPr>
              <a:t> Protein, TVP), Fleischanaloga mit hohem Wasseranteil (High </a:t>
            </a:r>
            <a:r>
              <a:rPr lang="de-DE" sz="1200" dirty="0" err="1">
                <a:latin typeface="Trebuchet MS" panose="020B0603020202020204" pitchFamily="34" charset="0"/>
              </a:rPr>
              <a:t>Moisture</a:t>
            </a:r>
            <a:r>
              <a:rPr lang="de-DE" sz="1200" dirty="0">
                <a:latin typeface="Trebuchet MS" panose="020B0603020202020204" pitchFamily="34" charset="0"/>
              </a:rPr>
              <a:t> Meat </a:t>
            </a:r>
            <a:r>
              <a:rPr lang="de-DE" sz="1200" dirty="0" err="1">
                <a:latin typeface="Trebuchet MS" panose="020B0603020202020204" pitchFamily="34" charset="0"/>
              </a:rPr>
              <a:t>Analogues</a:t>
            </a:r>
            <a:r>
              <a:rPr lang="de-DE" sz="1200" dirty="0">
                <a:latin typeface="Trebuchet MS" panose="020B0603020202020204" pitchFamily="34" charset="0"/>
              </a:rPr>
              <a:t>, HMMA) und zahlreiche andere </a:t>
            </a:r>
            <a:r>
              <a:rPr lang="de-DE" sz="1200" dirty="0" err="1">
                <a:latin typeface="Trebuchet MS" panose="020B0603020202020204" pitchFamily="34" charset="0"/>
              </a:rPr>
              <a:t>Extrudate</a:t>
            </a:r>
            <a:r>
              <a:rPr lang="de-DE" sz="1200" dirty="0">
                <a:latin typeface="Trebuchet MS" panose="020B0603020202020204" pitchFamily="34" charset="0"/>
              </a:rPr>
              <a:t> wie Snacks und Cerealien auf derselben Anlage hergestellt werden.</a:t>
            </a:r>
          </a:p>
          <a:p>
            <a:endParaRPr lang="de-DE" sz="1200" dirty="0">
              <a:latin typeface="Trebuchet MS" panose="020B0603020202020204" pitchFamily="34" charset="0"/>
            </a:endParaRPr>
          </a:p>
          <a:p>
            <a:r>
              <a:rPr lang="de-DE" sz="1200" dirty="0">
                <a:latin typeface="Trebuchet MS" panose="020B0603020202020204" pitchFamily="34" charset="0"/>
              </a:rPr>
              <a:t>Sowohl zur Herstellung von TVP als auch von HMMA wird der gleichläufige ZSK Doppelschneckenextruder von Coperion eingesetzt. Die Konfiguration dieses Food-</a:t>
            </a:r>
            <a:r>
              <a:rPr lang="de-DE" sz="1200" dirty="0" err="1">
                <a:latin typeface="Trebuchet MS" panose="020B0603020202020204" pitchFamily="34" charset="0"/>
              </a:rPr>
              <a:t>Extrusionssystems</a:t>
            </a:r>
            <a:r>
              <a:rPr lang="de-DE" sz="1200" dirty="0">
                <a:latin typeface="Trebuchet MS" panose="020B0603020202020204" pitchFamily="34" charset="0"/>
              </a:rPr>
              <a:t> hat sich bislang für die beiden Anwendungen unterschieden: Während sich für die Herstellung von TVP die zentrische Food-Granulierung (ZGF) an das Verfahrensteil anschließt, um das Produkt direkt an der Düsenplatte zu schneiden, wird HMMA über eine spezielle </a:t>
            </a:r>
            <a:r>
              <a:rPr lang="de-DE" sz="1200" dirty="0" err="1">
                <a:latin typeface="Trebuchet MS" panose="020B0603020202020204" pitchFamily="34" charset="0"/>
              </a:rPr>
              <a:t>Kühldüse</a:t>
            </a:r>
            <a:r>
              <a:rPr lang="de-DE" sz="1200" dirty="0">
                <a:latin typeface="Trebuchet MS" panose="020B0603020202020204" pitchFamily="34" charset="0"/>
              </a:rPr>
              <a:t> ausgetragen, die einen Produktstrang mit einer Textur erzeugt, die echtem Fleisch sehr ähnelt.</a:t>
            </a:r>
          </a:p>
          <a:p>
            <a:endParaRPr lang="de-DE" sz="1200" dirty="0">
              <a:latin typeface="Trebuchet MS" panose="020B0603020202020204" pitchFamily="34" charset="0"/>
            </a:endParaRPr>
          </a:p>
          <a:p>
            <a:r>
              <a:rPr lang="de-DE" sz="1200" dirty="0">
                <a:latin typeface="Trebuchet MS" panose="020B0603020202020204" pitchFamily="34" charset="0"/>
              </a:rPr>
              <a:t>Mithilfe einer Adapterlösung von Coperion kann der Austrag des ZSK Food-Extruders nun in kürzester Zeit von einer ZGF auf eine </a:t>
            </a:r>
            <a:r>
              <a:rPr lang="de-DE" sz="1200" dirty="0" err="1">
                <a:latin typeface="Trebuchet MS" panose="020B0603020202020204" pitchFamily="34" charset="0"/>
              </a:rPr>
              <a:t>Kühldüse</a:t>
            </a:r>
            <a:r>
              <a:rPr lang="de-DE" sz="1200" dirty="0">
                <a:latin typeface="Trebuchet MS" panose="020B0603020202020204" pitchFamily="34" charset="0"/>
              </a:rPr>
              <a:t> umgestellt werden. Der Umbau kann durch das Bedienpersonal der Anlage erfolgen. Eine Elektro-Fachkraft wird nicht benötigt. Zunächst muss die ZGF geöffnet und zur Seite geschwenkt werden. Danach kann durch Lösen weniger Schrauben die Düsenplatte geöffnet, die Düse durch den Adapter getauscht und die </a:t>
            </a:r>
            <a:r>
              <a:rPr lang="de-DE" sz="1200" dirty="0" err="1">
                <a:latin typeface="Trebuchet MS" panose="020B0603020202020204" pitchFamily="34" charset="0"/>
              </a:rPr>
              <a:t>Kühldüse</a:t>
            </a:r>
            <a:r>
              <a:rPr lang="de-DE" sz="1200" dirty="0">
                <a:latin typeface="Trebuchet MS" panose="020B0603020202020204" pitchFamily="34" charset="0"/>
              </a:rPr>
              <a:t> angeflanscht werden. Dasselbe Prinzip funktioniert in solch kurzer Zeit auch umgekehrt, wenn vom HMMA-Prozess auf TVP umgestellt werden soll.</a:t>
            </a:r>
          </a:p>
        </p:txBody>
      </p:sp>
      <p:sp>
        <p:nvSpPr>
          <p:cNvPr id="11" name="Textfeld 10">
            <a:extLst>
              <a:ext uri="{FF2B5EF4-FFF2-40B4-BE49-F238E27FC236}">
                <a16:creationId xmlns:a16="http://schemas.microsoft.com/office/drawing/2014/main" id="{ECD63B2E-D014-4E90-8235-4E959CF35121}"/>
              </a:ext>
            </a:extLst>
          </p:cNvPr>
          <p:cNvSpPr txBox="1"/>
          <p:nvPr/>
        </p:nvSpPr>
        <p:spPr>
          <a:xfrm>
            <a:off x="549275" y="1755648"/>
            <a:ext cx="5759450" cy="307777"/>
          </a:xfrm>
          <a:prstGeom prst="rect">
            <a:avLst/>
          </a:prstGeom>
          <a:noFill/>
        </p:spPr>
        <p:txBody>
          <a:bodyPr wrap="square" rtlCol="0">
            <a:spAutoFit/>
          </a:bodyPr>
          <a:lstStyle/>
          <a:p>
            <a:r>
              <a:rPr lang="en-US" sz="1400" i="1" dirty="0">
                <a:latin typeface="Trebuchet MS" panose="020B0603020202020204" pitchFamily="34" charset="0"/>
              </a:rPr>
              <a:t>Advances in Food Extrusion</a:t>
            </a:r>
            <a:endParaRPr lang="de-DE" sz="1400" i="1" dirty="0">
              <a:latin typeface="Trebuchet MS" panose="020B0603020202020204" pitchFamily="34" charset="0"/>
            </a:endParaRPr>
          </a:p>
        </p:txBody>
      </p:sp>
    </p:spTree>
    <p:extLst>
      <p:ext uri="{BB962C8B-B14F-4D97-AF65-F5344CB8AC3E}">
        <p14:creationId xmlns:p14="http://schemas.microsoft.com/office/powerpoint/2010/main" val="4078964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descr="Ein Bild, das Text, Schild, Vektorgrafiken enthält.&#10;&#10;Automatisch generierte Beschreibung">
            <a:extLst>
              <a:ext uri="{FF2B5EF4-FFF2-40B4-BE49-F238E27FC236}">
                <a16:creationId xmlns:a16="http://schemas.microsoft.com/office/drawing/2014/main" id="{73C97347-2DEE-445C-B312-7C91BAD109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1056" y="524256"/>
            <a:ext cx="963168" cy="963168"/>
          </a:xfrm>
          <a:prstGeom prst="rect">
            <a:avLst/>
          </a:prstGeom>
        </p:spPr>
      </p:pic>
      <p:sp>
        <p:nvSpPr>
          <p:cNvPr id="6" name="Textfeld 5">
            <a:extLst>
              <a:ext uri="{FF2B5EF4-FFF2-40B4-BE49-F238E27FC236}">
                <a16:creationId xmlns:a16="http://schemas.microsoft.com/office/drawing/2014/main" id="{8F0DA676-2B62-44A4-9FFC-E540CB68CC72}"/>
              </a:ext>
            </a:extLst>
          </p:cNvPr>
          <p:cNvSpPr txBox="1"/>
          <p:nvPr/>
        </p:nvSpPr>
        <p:spPr>
          <a:xfrm>
            <a:off x="549275" y="779538"/>
            <a:ext cx="4510405" cy="707886"/>
          </a:xfrm>
          <a:prstGeom prst="rect">
            <a:avLst/>
          </a:prstGeom>
          <a:noFill/>
        </p:spPr>
        <p:txBody>
          <a:bodyPr wrap="square" rtlCol="0">
            <a:spAutoFit/>
          </a:bodyPr>
          <a:lstStyle/>
          <a:p>
            <a:r>
              <a:rPr lang="de-DE" sz="2000" dirty="0">
                <a:latin typeface="Trebuchet MS" panose="020B0603020202020204" pitchFamily="34" charset="0"/>
              </a:rPr>
              <a:t>Main Stage </a:t>
            </a:r>
          </a:p>
          <a:p>
            <a:r>
              <a:rPr lang="de-DE" sz="2000" dirty="0">
                <a:latin typeface="Trebuchet MS" panose="020B0603020202020204" pitchFamily="34" charset="0"/>
              </a:rPr>
              <a:t>Topics, Trends, Technologies</a:t>
            </a:r>
          </a:p>
        </p:txBody>
      </p:sp>
      <p:sp>
        <p:nvSpPr>
          <p:cNvPr id="7" name="Textfeld 6">
            <a:extLst>
              <a:ext uri="{FF2B5EF4-FFF2-40B4-BE49-F238E27FC236}">
                <a16:creationId xmlns:a16="http://schemas.microsoft.com/office/drawing/2014/main" id="{448A4C19-74FC-45E6-98A7-E31615C41040}"/>
              </a:ext>
            </a:extLst>
          </p:cNvPr>
          <p:cNvSpPr txBox="1"/>
          <p:nvPr/>
        </p:nvSpPr>
        <p:spPr>
          <a:xfrm>
            <a:off x="549275" y="1755648"/>
            <a:ext cx="5759450" cy="307777"/>
          </a:xfrm>
          <a:prstGeom prst="rect">
            <a:avLst/>
          </a:prstGeom>
          <a:noFill/>
        </p:spPr>
        <p:txBody>
          <a:bodyPr wrap="square" rtlCol="0">
            <a:spAutoFit/>
          </a:bodyPr>
          <a:lstStyle/>
          <a:p>
            <a:r>
              <a:rPr lang="en-US" sz="1400" i="1" dirty="0">
                <a:latin typeface="Trebuchet MS" panose="020B0603020202020204" pitchFamily="34" charset="0"/>
              </a:rPr>
              <a:t>Advances in Food Extrusion</a:t>
            </a:r>
            <a:endParaRPr lang="de-DE" sz="1400" i="1" dirty="0">
              <a:latin typeface="Trebuchet MS" panose="020B0603020202020204" pitchFamily="34" charset="0"/>
            </a:endParaRPr>
          </a:p>
        </p:txBody>
      </p:sp>
      <p:sp>
        <p:nvSpPr>
          <p:cNvPr id="8" name="Textfeld 7">
            <a:extLst>
              <a:ext uri="{FF2B5EF4-FFF2-40B4-BE49-F238E27FC236}">
                <a16:creationId xmlns:a16="http://schemas.microsoft.com/office/drawing/2014/main" id="{DD72E063-0193-4CBE-9812-AE68D777E6C7}"/>
              </a:ext>
            </a:extLst>
          </p:cNvPr>
          <p:cNvSpPr txBox="1"/>
          <p:nvPr/>
        </p:nvSpPr>
        <p:spPr>
          <a:xfrm>
            <a:off x="549275" y="2444496"/>
            <a:ext cx="5759450" cy="307777"/>
          </a:xfrm>
          <a:prstGeom prst="rect">
            <a:avLst/>
          </a:prstGeom>
          <a:noFill/>
        </p:spPr>
        <p:txBody>
          <a:bodyPr wrap="square" rtlCol="0">
            <a:spAutoFit/>
          </a:bodyPr>
          <a:lstStyle/>
          <a:p>
            <a:r>
              <a:rPr lang="de-DE" sz="1400" dirty="0">
                <a:latin typeface="Trebuchet MS" panose="020B0603020202020204" pitchFamily="34" charset="0"/>
              </a:rPr>
              <a:t>Fabian Specht</a:t>
            </a:r>
            <a:endParaRPr lang="de-DE" sz="1400" i="1" dirty="0">
              <a:latin typeface="Trebuchet MS" panose="020B0603020202020204" pitchFamily="34" charset="0"/>
            </a:endParaRPr>
          </a:p>
        </p:txBody>
      </p:sp>
      <p:sp>
        <p:nvSpPr>
          <p:cNvPr id="12" name="Textfeld 11">
            <a:extLst>
              <a:ext uri="{FF2B5EF4-FFF2-40B4-BE49-F238E27FC236}">
                <a16:creationId xmlns:a16="http://schemas.microsoft.com/office/drawing/2014/main" id="{A8828989-57AF-4115-B4EC-739959A63187}"/>
              </a:ext>
            </a:extLst>
          </p:cNvPr>
          <p:cNvSpPr txBox="1"/>
          <p:nvPr/>
        </p:nvSpPr>
        <p:spPr>
          <a:xfrm>
            <a:off x="549275" y="2917901"/>
            <a:ext cx="5759450" cy="276999"/>
          </a:xfrm>
          <a:prstGeom prst="rect">
            <a:avLst/>
          </a:prstGeom>
          <a:noFill/>
        </p:spPr>
        <p:txBody>
          <a:bodyPr wrap="square" rtlCol="0">
            <a:spAutoFit/>
          </a:bodyPr>
          <a:lstStyle/>
          <a:p>
            <a:r>
              <a:rPr lang="en-US" sz="1200" b="1" i="1" dirty="0">
                <a:latin typeface="Trebuchet MS" panose="020B0603020202020204" pitchFamily="34" charset="0"/>
              </a:rPr>
              <a:t>ZSK Food Extruder in Hybrid Design </a:t>
            </a:r>
            <a:endParaRPr lang="de-DE" sz="1200" b="1" i="1" dirty="0">
              <a:latin typeface="Trebuchet MS" panose="020B0603020202020204" pitchFamily="34" charset="0"/>
            </a:endParaRPr>
          </a:p>
        </p:txBody>
      </p:sp>
      <p:sp>
        <p:nvSpPr>
          <p:cNvPr id="13" name="Textfeld 12">
            <a:extLst>
              <a:ext uri="{FF2B5EF4-FFF2-40B4-BE49-F238E27FC236}">
                <a16:creationId xmlns:a16="http://schemas.microsoft.com/office/drawing/2014/main" id="{179F359C-9E2C-42A6-9849-2766C3A55C2B}"/>
              </a:ext>
            </a:extLst>
          </p:cNvPr>
          <p:cNvSpPr txBox="1"/>
          <p:nvPr/>
        </p:nvSpPr>
        <p:spPr>
          <a:xfrm>
            <a:off x="549275" y="3545194"/>
            <a:ext cx="5759450" cy="4339650"/>
          </a:xfrm>
          <a:prstGeom prst="rect">
            <a:avLst/>
          </a:prstGeom>
          <a:noFill/>
        </p:spPr>
        <p:txBody>
          <a:bodyPr wrap="square" rtlCol="0">
            <a:spAutoFit/>
          </a:bodyPr>
          <a:lstStyle/>
          <a:p>
            <a:r>
              <a:rPr lang="en-US" sz="1200" i="1" dirty="0">
                <a:latin typeface="Trebuchet MS" panose="020B0603020202020204" pitchFamily="34" charset="0"/>
              </a:rPr>
              <a:t>For its food extrusion systems, </a:t>
            </a:r>
            <a:r>
              <a:rPr lang="en-US" sz="1200" i="1" dirty="0" err="1">
                <a:latin typeface="Trebuchet MS" panose="020B0603020202020204" pitchFamily="34" charset="0"/>
              </a:rPr>
              <a:t>Coperion</a:t>
            </a:r>
            <a:r>
              <a:rPr lang="en-US" sz="1200" i="1" dirty="0">
                <a:latin typeface="Trebuchet MS" panose="020B0603020202020204" pitchFamily="34" charset="0"/>
              </a:rPr>
              <a:t> offers a hybrid solution for manufacturing meat substitute products. With only a minimum of retrofitting effort, Texturized Vegetable Protein (TVP), High Moisture Meat Analogues (HMMA), and numerous other extrudates such as snacks and cereals can be manufactured on the same machine.</a:t>
            </a:r>
          </a:p>
          <a:p>
            <a:endParaRPr lang="en-US" sz="1200" i="1" dirty="0">
              <a:latin typeface="Trebuchet MS" panose="020B0603020202020204" pitchFamily="34" charset="0"/>
            </a:endParaRPr>
          </a:p>
          <a:p>
            <a:r>
              <a:rPr lang="en-US" sz="1200" i="1" dirty="0" err="1">
                <a:latin typeface="Trebuchet MS" panose="020B0603020202020204" pitchFamily="34" charset="0"/>
              </a:rPr>
              <a:t>Coperion’s</a:t>
            </a:r>
            <a:r>
              <a:rPr lang="en-US" sz="1200" i="1" dirty="0">
                <a:latin typeface="Trebuchet MS" panose="020B0603020202020204" pitchFamily="34" charset="0"/>
              </a:rPr>
              <a:t> food extrusion systems are used in the manufacture of both TVP and HMMA. Previously, the system’s configuration differed for each application. While the ZGF centric food pelletizer is attached to the process section for manufacturing TVP in order to cut the product directly at the nozzle plate, HMMA is discharged using a specialized cooling die which produces a product strand exhibiting a texture closely resembling that of genuine meat. The feeding section and the extruder’s process section remain largely unchanged for both applications.</a:t>
            </a:r>
          </a:p>
          <a:p>
            <a:endParaRPr lang="en-US" sz="1200" i="1" dirty="0">
              <a:latin typeface="Trebuchet MS" panose="020B0603020202020204" pitchFamily="34" charset="0"/>
            </a:endParaRPr>
          </a:p>
          <a:p>
            <a:r>
              <a:rPr lang="en-US" sz="1200" i="1" dirty="0">
                <a:latin typeface="Trebuchet MS" panose="020B0603020202020204" pitchFamily="34" charset="0"/>
              </a:rPr>
              <a:t>Using </a:t>
            </a:r>
            <a:r>
              <a:rPr lang="en-US" sz="1200" i="1" dirty="0" err="1">
                <a:latin typeface="Trebuchet MS" panose="020B0603020202020204" pitchFamily="34" charset="0"/>
              </a:rPr>
              <a:t>Coperion’s</a:t>
            </a:r>
            <a:r>
              <a:rPr lang="en-US" sz="1200" i="1" dirty="0">
                <a:latin typeface="Trebuchet MS" panose="020B0603020202020204" pitchFamily="34" charset="0"/>
              </a:rPr>
              <a:t> adapter solution, the ZSK Food Extruder’s discharge can be changed over from a ZGF to a cooling die in record time. The machine’s operating personnel can easily perform the changeover; no electrician is needed. The ZGF is first opened and moved to the side. Next, after the nozzle plate is opened by loosening a few screws, the nozzle is switched using the adapter, and the cooling die is attached. The same principle functions just as quickly in reverse when performing product changeovers from an HMMA process to TVP.</a:t>
            </a:r>
          </a:p>
        </p:txBody>
      </p:sp>
    </p:spTree>
    <p:extLst>
      <p:ext uri="{BB962C8B-B14F-4D97-AF65-F5344CB8AC3E}">
        <p14:creationId xmlns:p14="http://schemas.microsoft.com/office/powerpoint/2010/main" val="279331554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507</Words>
  <Application>Microsoft Office PowerPoint</Application>
  <PresentationFormat>A4-Papier (210 x 297 mm)</PresentationFormat>
  <Paragraphs>20</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Trebuchet MS</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Sprave, Rüdiger</dc:creator>
  <cp:lastModifiedBy>Sprave, Rüdiger</cp:lastModifiedBy>
  <cp:revision>5</cp:revision>
  <cp:lastPrinted>2022-02-17T15:31:47Z</cp:lastPrinted>
  <dcterms:created xsi:type="dcterms:W3CDTF">2022-02-17T15:14:31Z</dcterms:created>
  <dcterms:modified xsi:type="dcterms:W3CDTF">2022-03-22T11:35:19Z</dcterms:modified>
</cp:coreProperties>
</file>