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0" userDrawn="1">
          <p15:clr>
            <a:srgbClr val="A4A3A4"/>
          </p15:clr>
        </p15:guide>
        <p15:guide id="2" pos="3974" userDrawn="1">
          <p15:clr>
            <a:srgbClr val="A4A3A4"/>
          </p15:clr>
        </p15:guide>
        <p15:guide id="3" pos="346" userDrawn="1">
          <p15:clr>
            <a:srgbClr val="A4A3A4"/>
          </p15:clr>
        </p15:guide>
        <p15:guide id="4" orient="horz" pos="5910" userDrawn="1">
          <p15:clr>
            <a:srgbClr val="A4A3A4"/>
          </p15:clr>
        </p15:guide>
        <p15:guide id="5" orient="horz"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9" d="100"/>
          <a:sy n="79" d="100"/>
        </p:scale>
        <p:origin x="3084" y="114"/>
      </p:cViewPr>
      <p:guideLst>
        <p:guide orient="horz" pos="330"/>
        <p:guide pos="3974"/>
        <p:guide pos="346"/>
        <p:guide orient="horz" pos="591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5CC6D8E0-F06F-47FB-81A3-643886DD2B36}" type="datetimeFigureOut">
              <a:rPr lang="de-DE" smtClean="0"/>
              <a:t>18.12.2023</a:t>
            </a:fld>
            <a:endParaRPr lang="de-DE"/>
          </a:p>
        </p:txBody>
      </p:sp>
      <p:sp>
        <p:nvSpPr>
          <p:cNvPr id="4" name="Folienbildplatzhalter 3"/>
          <p:cNvSpPr>
            <a:spLocks noGrp="1" noRot="1" noChangeAspect="1"/>
          </p:cNvSpPr>
          <p:nvPr>
            <p:ph type="sldImg" idx="2"/>
          </p:nvPr>
        </p:nvSpPr>
        <p:spPr>
          <a:xfrm>
            <a:off x="2357438" y="1279525"/>
            <a:ext cx="2390775"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C0B237C3-D902-440D-AF4E-792047AE944A}" type="slidenum">
              <a:rPr lang="de-DE" smtClean="0"/>
              <a:t>‹Nr.›</a:t>
            </a:fld>
            <a:endParaRPr lang="de-DE"/>
          </a:p>
        </p:txBody>
      </p:sp>
    </p:spTree>
    <p:extLst>
      <p:ext uri="{BB962C8B-B14F-4D97-AF65-F5344CB8AC3E}">
        <p14:creationId xmlns:p14="http://schemas.microsoft.com/office/powerpoint/2010/main" val="91182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0B237C3-D902-440D-AF4E-792047AE944A}" type="slidenum">
              <a:rPr lang="de-DE" smtClean="0"/>
              <a:t>1</a:t>
            </a:fld>
            <a:endParaRPr lang="de-DE"/>
          </a:p>
        </p:txBody>
      </p:sp>
    </p:spTree>
    <p:extLst>
      <p:ext uri="{BB962C8B-B14F-4D97-AF65-F5344CB8AC3E}">
        <p14:creationId xmlns:p14="http://schemas.microsoft.com/office/powerpoint/2010/main" val="3868159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C0B237C3-D902-440D-AF4E-792047AE944A}" type="slidenum">
              <a:rPr lang="de-DE" smtClean="0"/>
              <a:t>2</a:t>
            </a:fld>
            <a:endParaRPr lang="de-DE"/>
          </a:p>
        </p:txBody>
      </p:sp>
    </p:spTree>
    <p:extLst>
      <p:ext uri="{BB962C8B-B14F-4D97-AF65-F5344CB8AC3E}">
        <p14:creationId xmlns:p14="http://schemas.microsoft.com/office/powerpoint/2010/main" val="66635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9767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41227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44725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08313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929D417-E440-4F85-B936-58D2F8C1FDC8}" type="datetimeFigureOut">
              <a:rPr lang="de-DE" smtClean="0"/>
              <a:t>18.12.2023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60351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929D417-E440-4F85-B936-58D2F8C1FDC8}" type="datetimeFigureOut">
              <a:rPr lang="de-DE" smtClean="0"/>
              <a:t>18.12.2023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122323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929D417-E440-4F85-B936-58D2F8C1FDC8}" type="datetimeFigureOut">
              <a:rPr lang="de-DE" smtClean="0"/>
              <a:t>18.12.2023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65174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929D417-E440-4F85-B936-58D2F8C1FDC8}" type="datetimeFigureOut">
              <a:rPr lang="de-DE" smtClean="0"/>
              <a:t>18.12.2023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8167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9D417-E440-4F85-B936-58D2F8C1FDC8}" type="datetimeFigureOut">
              <a:rPr lang="de-DE" smtClean="0"/>
              <a:t>18.12.2023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5847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929D417-E440-4F85-B936-58D2F8C1FDC8}" type="datetimeFigureOut">
              <a:rPr lang="de-DE" smtClean="0"/>
              <a:t>18.12.2023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1352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929D417-E440-4F85-B936-58D2F8C1FDC8}" type="datetimeFigureOut">
              <a:rPr lang="de-DE" smtClean="0"/>
              <a:t>18.12.2023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89992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929D417-E440-4F85-B936-58D2F8C1FDC8}" type="datetimeFigureOut">
              <a:rPr lang="de-DE" smtClean="0"/>
              <a:t>18.12.2023</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FD6E84-01C5-4956-82D0-09362BADA4CB}" type="slidenum">
              <a:rPr lang="de-DE" smtClean="0"/>
              <a:t>‹Nr.›</a:t>
            </a:fld>
            <a:endParaRPr lang="de-DE"/>
          </a:p>
        </p:txBody>
      </p:sp>
    </p:spTree>
    <p:extLst>
      <p:ext uri="{BB962C8B-B14F-4D97-AF65-F5344CB8AC3E}">
        <p14:creationId xmlns:p14="http://schemas.microsoft.com/office/powerpoint/2010/main" val="3472999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ild, Vektorgrafiken enthält.&#10;&#10;Automatisch generierte Beschreibung">
            <a:extLst>
              <a:ext uri="{FF2B5EF4-FFF2-40B4-BE49-F238E27FC236}">
                <a16:creationId xmlns:a16="http://schemas.microsoft.com/office/drawing/2014/main" id="{73C97347-2DEE-445C-B312-7C91BAD10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1056" y="524256"/>
            <a:ext cx="963168" cy="963168"/>
          </a:xfrm>
          <a:prstGeom prst="rect">
            <a:avLst/>
          </a:prstGeom>
        </p:spPr>
      </p:pic>
      <p:sp>
        <p:nvSpPr>
          <p:cNvPr id="6" name="Textfeld 5">
            <a:extLst>
              <a:ext uri="{FF2B5EF4-FFF2-40B4-BE49-F238E27FC236}">
                <a16:creationId xmlns:a16="http://schemas.microsoft.com/office/drawing/2014/main" id="{8F0DA676-2B62-44A4-9FFC-E540CB68CC72}"/>
              </a:ext>
            </a:extLst>
          </p:cNvPr>
          <p:cNvSpPr txBox="1"/>
          <p:nvPr/>
        </p:nvSpPr>
        <p:spPr>
          <a:xfrm>
            <a:off x="549275" y="779538"/>
            <a:ext cx="4510405" cy="400110"/>
          </a:xfrm>
          <a:prstGeom prst="rect">
            <a:avLst/>
          </a:prstGeom>
          <a:noFill/>
        </p:spPr>
        <p:txBody>
          <a:bodyPr wrap="square" rtlCol="0">
            <a:spAutoFit/>
          </a:bodyPr>
          <a:lstStyle/>
          <a:p>
            <a:r>
              <a:rPr lang="de-DE" sz="2000" dirty="0">
                <a:latin typeface="Trebuchet MS" panose="020B0603020202020204" pitchFamily="34" charset="0"/>
              </a:rPr>
              <a:t>Main Stage </a:t>
            </a:r>
            <a:r>
              <a:rPr lang="de-DE" sz="2000" dirty="0" err="1">
                <a:latin typeface="Trebuchet MS" panose="020B0603020202020204" pitchFamily="34" charset="0"/>
              </a:rPr>
              <a:t>Responsibility</a:t>
            </a:r>
            <a:endParaRPr lang="de-DE" sz="2000" dirty="0">
              <a:latin typeface="Trebuchet MS" panose="020B0603020202020204" pitchFamily="34" charset="0"/>
            </a:endParaRPr>
          </a:p>
        </p:txBody>
      </p:sp>
      <p:sp>
        <p:nvSpPr>
          <p:cNvPr id="7" name="Textfeld 6">
            <a:extLst>
              <a:ext uri="{FF2B5EF4-FFF2-40B4-BE49-F238E27FC236}">
                <a16:creationId xmlns:a16="http://schemas.microsoft.com/office/drawing/2014/main" id="{448A4C19-74FC-45E6-98A7-E31615C41040}"/>
              </a:ext>
            </a:extLst>
          </p:cNvPr>
          <p:cNvSpPr txBox="1"/>
          <p:nvPr/>
        </p:nvSpPr>
        <p:spPr>
          <a:xfrm>
            <a:off x="549275" y="1798166"/>
            <a:ext cx="5759450" cy="307777"/>
          </a:xfrm>
          <a:prstGeom prst="rect">
            <a:avLst/>
          </a:prstGeom>
          <a:noFill/>
        </p:spPr>
        <p:txBody>
          <a:bodyPr wrap="square" rtlCol="0">
            <a:spAutoFit/>
          </a:bodyPr>
          <a:lstStyle/>
          <a:p>
            <a:r>
              <a:rPr lang="de-DE" sz="1400" b="1" i="0" dirty="0">
                <a:solidFill>
                  <a:srgbClr val="000000"/>
                </a:solidFill>
                <a:effectLst/>
                <a:latin typeface="Trebuchet MS" panose="020B0603020202020204" pitchFamily="34" charset="0"/>
              </a:rPr>
              <a:t>Deep Dive: Sicherung der  globalen Rohstoffbeschaffung</a:t>
            </a:r>
            <a:endParaRPr lang="de-DE" sz="1400" i="1" dirty="0">
              <a:latin typeface="Trebuchet MS" panose="020B0603020202020204" pitchFamily="34" charset="0"/>
            </a:endParaRPr>
          </a:p>
        </p:txBody>
      </p:sp>
      <p:sp>
        <p:nvSpPr>
          <p:cNvPr id="8" name="Textfeld 7">
            <a:extLst>
              <a:ext uri="{FF2B5EF4-FFF2-40B4-BE49-F238E27FC236}">
                <a16:creationId xmlns:a16="http://schemas.microsoft.com/office/drawing/2014/main" id="{DD72E063-0193-4CBE-9812-AE68D777E6C7}"/>
              </a:ext>
            </a:extLst>
          </p:cNvPr>
          <p:cNvSpPr txBox="1"/>
          <p:nvPr/>
        </p:nvSpPr>
        <p:spPr>
          <a:xfrm>
            <a:off x="549275" y="2444496"/>
            <a:ext cx="5759450" cy="276999"/>
          </a:xfrm>
          <a:prstGeom prst="rect">
            <a:avLst/>
          </a:prstGeom>
          <a:noFill/>
        </p:spPr>
        <p:txBody>
          <a:bodyPr wrap="square" rtlCol="0">
            <a:spAutoFit/>
          </a:bodyPr>
          <a:lstStyle/>
          <a:p>
            <a:r>
              <a:rPr lang="de-DE" sz="1200" b="1" i="0" dirty="0">
                <a:solidFill>
                  <a:srgbClr val="000000"/>
                </a:solidFill>
                <a:effectLst/>
                <a:latin typeface="Trebuchet MS" panose="020B0603020202020204" pitchFamily="34" charset="0"/>
              </a:rPr>
              <a:t>Maria Huber und Peter </a:t>
            </a:r>
            <a:r>
              <a:rPr lang="de-DE" sz="1200" b="1" i="0" dirty="0" err="1">
                <a:solidFill>
                  <a:srgbClr val="000000"/>
                </a:solidFill>
                <a:effectLst/>
                <a:latin typeface="Trebuchet MS" panose="020B0603020202020204" pitchFamily="34" charset="0"/>
              </a:rPr>
              <a:t>Joneck</a:t>
            </a:r>
            <a:endParaRPr lang="de-DE" sz="1200" i="1" dirty="0">
              <a:latin typeface="Trebuchet MS" panose="020B0603020202020204" pitchFamily="34" charset="0"/>
            </a:endParaRPr>
          </a:p>
        </p:txBody>
      </p:sp>
      <p:sp>
        <p:nvSpPr>
          <p:cNvPr id="9" name="Textfeld 8">
            <a:extLst>
              <a:ext uri="{FF2B5EF4-FFF2-40B4-BE49-F238E27FC236}">
                <a16:creationId xmlns:a16="http://schemas.microsoft.com/office/drawing/2014/main" id="{D2D33F6F-25F1-4220-ACD6-01821C37D00D}"/>
              </a:ext>
            </a:extLst>
          </p:cNvPr>
          <p:cNvSpPr txBox="1"/>
          <p:nvPr/>
        </p:nvSpPr>
        <p:spPr>
          <a:xfrm>
            <a:off x="549275" y="2917901"/>
            <a:ext cx="5759450" cy="276999"/>
          </a:xfrm>
          <a:prstGeom prst="rect">
            <a:avLst/>
          </a:prstGeom>
          <a:noFill/>
        </p:spPr>
        <p:txBody>
          <a:bodyPr wrap="square" rtlCol="0">
            <a:spAutoFit/>
          </a:bodyPr>
          <a:lstStyle/>
          <a:p>
            <a:r>
              <a:rPr lang="de-DE" sz="1200" b="1" i="0" dirty="0">
                <a:solidFill>
                  <a:srgbClr val="000000"/>
                </a:solidFill>
                <a:effectLst/>
                <a:latin typeface="Trebuchet MS" panose="020B0603020202020204" pitchFamily="34" charset="0"/>
              </a:rPr>
              <a:t>Spezifische Rohstoffe für spezifische Anforderungen der Ernährungsindustrie</a:t>
            </a:r>
            <a:endParaRPr lang="de-DE" sz="1200" b="1" i="1" dirty="0">
              <a:latin typeface="Trebuchet MS" panose="020B0603020202020204" pitchFamily="34" charset="0"/>
            </a:endParaRPr>
          </a:p>
        </p:txBody>
      </p:sp>
      <p:sp>
        <p:nvSpPr>
          <p:cNvPr id="10" name="Textfeld 9">
            <a:extLst>
              <a:ext uri="{FF2B5EF4-FFF2-40B4-BE49-F238E27FC236}">
                <a16:creationId xmlns:a16="http://schemas.microsoft.com/office/drawing/2014/main" id="{EA03546B-6DC4-4555-9D06-A3B04171C74A}"/>
              </a:ext>
            </a:extLst>
          </p:cNvPr>
          <p:cNvSpPr txBox="1"/>
          <p:nvPr/>
        </p:nvSpPr>
        <p:spPr>
          <a:xfrm>
            <a:off x="549275" y="3545194"/>
            <a:ext cx="5759450" cy="3970318"/>
          </a:xfrm>
          <a:prstGeom prst="rect">
            <a:avLst/>
          </a:prstGeom>
          <a:noFill/>
        </p:spPr>
        <p:txBody>
          <a:bodyPr wrap="square" rtlCol="0">
            <a:spAutoFit/>
          </a:bodyPr>
          <a:lstStyle/>
          <a:p>
            <a:r>
              <a:rPr lang="de-DE" sz="1200" dirty="0">
                <a:latin typeface="Trebuchet MS" panose="020B0603020202020204" pitchFamily="34" charset="0"/>
              </a:rPr>
              <a:t>Die Hypothese: Die verarbeitende Industrie braucht zunehmend spezifische Rohstoffe</a:t>
            </a:r>
          </a:p>
          <a:p>
            <a:endParaRPr lang="de-DE" sz="1200" dirty="0">
              <a:latin typeface="Trebuchet MS" panose="020B0603020202020204" pitchFamily="34" charset="0"/>
            </a:endParaRPr>
          </a:p>
          <a:p>
            <a:r>
              <a:rPr lang="de-DE" sz="1200" dirty="0">
                <a:latin typeface="Trebuchet MS" panose="020B0603020202020204" pitchFamily="34" charset="0"/>
              </a:rPr>
              <a:t>Das können Rohstoffe für besondere Verarbeitungsrichtungen, für Clean Label Produkte, Rohstoffe mit reduziertem Pflanzenschutzaufwand oder aus nachweisbar nachhaltiger Produktion sein. </a:t>
            </a:r>
          </a:p>
          <a:p>
            <a:endParaRPr lang="de-DE" sz="1200" dirty="0">
              <a:latin typeface="Trebuchet MS" panose="020B0603020202020204" pitchFamily="34" charset="0"/>
            </a:endParaRPr>
          </a:p>
          <a:p>
            <a:r>
              <a:rPr lang="de-DE" sz="1200" dirty="0">
                <a:latin typeface="Trebuchet MS" panose="020B0603020202020204" pitchFamily="34" charset="0"/>
              </a:rPr>
              <a:t>Beispielhaft stellen wir Anbau und Vermarktung von Proteinpflanzen vor, Grundlage für Produkte für die vegane Ernährung. </a:t>
            </a:r>
          </a:p>
          <a:p>
            <a:endParaRPr lang="de-DE" sz="1200" dirty="0">
              <a:latin typeface="Trebuchet MS" panose="020B0603020202020204" pitchFamily="34" charset="0"/>
            </a:endParaRPr>
          </a:p>
          <a:p>
            <a:r>
              <a:rPr lang="de-DE" sz="1200" dirty="0">
                <a:latin typeface="Trebuchet MS" panose="020B0603020202020204" pitchFamily="34" charset="0"/>
              </a:rPr>
              <a:t>Um das Potenzial landwirtschaftlicher Produktionsvielfalt nutzen zu können, benötigt die Ernährungsindustrie ein tieferes Verständnis der landwirtschaftlichen Möglichkeiten und Prozesse. </a:t>
            </a:r>
          </a:p>
          <a:p>
            <a:r>
              <a:rPr lang="de-DE" sz="1200" dirty="0">
                <a:latin typeface="Trebuchet MS" panose="020B0603020202020204" pitchFamily="34" charset="0"/>
              </a:rPr>
              <a:t>Landwirtschaft ist bereit, spezifische Rohstoffe nach Wunsch der Verarbeiter zu erzeugen und verfügt zudem über faszinierende Technologien, den Anbau von Rohstoffen präzise und nachhaltig zu gestalten.</a:t>
            </a:r>
          </a:p>
          <a:p>
            <a:endParaRPr lang="de-DE" sz="1200" dirty="0">
              <a:latin typeface="Trebuchet MS" panose="020B0603020202020204" pitchFamily="34" charset="0"/>
            </a:endParaRPr>
          </a:p>
          <a:p>
            <a:r>
              <a:rPr lang="de-DE" sz="1200" dirty="0">
                <a:latin typeface="Trebuchet MS" panose="020B0603020202020204" pitchFamily="34" charset="0"/>
              </a:rPr>
              <a:t>Angesichts zunehmend komplexeren Anforderungen der Märkte, bieten intensiver Dialog und engere Zusammenarbeit entlang der Supply Chain große Chancen. </a:t>
            </a:r>
          </a:p>
          <a:p>
            <a:r>
              <a:rPr lang="de-DE" sz="1200" dirty="0">
                <a:latin typeface="Trebuchet MS" panose="020B0603020202020204" pitchFamily="34" charset="0"/>
              </a:rPr>
              <a:t>Dies betrifft sowohl die Primärproduktion und Verarbeitung wie auch die Verknüpfung von Datenökosystemen.</a:t>
            </a:r>
          </a:p>
        </p:txBody>
      </p:sp>
    </p:spTree>
    <p:extLst>
      <p:ext uri="{BB962C8B-B14F-4D97-AF65-F5344CB8AC3E}">
        <p14:creationId xmlns:p14="http://schemas.microsoft.com/office/powerpoint/2010/main" val="40789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ild, Vektorgrafiken enthält.&#10;&#10;Automatisch generierte Beschreibung">
            <a:extLst>
              <a:ext uri="{FF2B5EF4-FFF2-40B4-BE49-F238E27FC236}">
                <a16:creationId xmlns:a16="http://schemas.microsoft.com/office/drawing/2014/main" id="{73C97347-2DEE-445C-B312-7C91BAD109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1056" y="524256"/>
            <a:ext cx="963168" cy="963168"/>
          </a:xfrm>
          <a:prstGeom prst="rect">
            <a:avLst/>
          </a:prstGeom>
        </p:spPr>
      </p:pic>
      <p:sp>
        <p:nvSpPr>
          <p:cNvPr id="7" name="Textfeld 6">
            <a:extLst>
              <a:ext uri="{FF2B5EF4-FFF2-40B4-BE49-F238E27FC236}">
                <a16:creationId xmlns:a16="http://schemas.microsoft.com/office/drawing/2014/main" id="{448A4C19-74FC-45E6-98A7-E31615C41040}"/>
              </a:ext>
            </a:extLst>
          </p:cNvPr>
          <p:cNvSpPr txBox="1"/>
          <p:nvPr/>
        </p:nvSpPr>
        <p:spPr>
          <a:xfrm>
            <a:off x="549275" y="1763022"/>
            <a:ext cx="5759450" cy="307777"/>
          </a:xfrm>
          <a:prstGeom prst="rect">
            <a:avLst/>
          </a:prstGeom>
          <a:noFill/>
        </p:spPr>
        <p:txBody>
          <a:bodyPr wrap="square" rtlCol="0">
            <a:spAutoFit/>
          </a:bodyPr>
          <a:lstStyle/>
          <a:p>
            <a:r>
              <a:rPr lang="en-US" sz="1400" b="1" i="1" dirty="0">
                <a:latin typeface="Trebuchet MS" panose="020B0603020202020204" pitchFamily="34" charset="0"/>
              </a:rPr>
              <a:t>Deep Dive - Securing the global supply of raw materials</a:t>
            </a:r>
            <a:endParaRPr lang="de-DE" sz="1400" b="1" i="1" dirty="0">
              <a:latin typeface="Trebuchet MS" panose="020B0603020202020204" pitchFamily="34" charset="0"/>
            </a:endParaRPr>
          </a:p>
        </p:txBody>
      </p:sp>
      <p:sp>
        <p:nvSpPr>
          <p:cNvPr id="12" name="Textfeld 11">
            <a:extLst>
              <a:ext uri="{FF2B5EF4-FFF2-40B4-BE49-F238E27FC236}">
                <a16:creationId xmlns:a16="http://schemas.microsoft.com/office/drawing/2014/main" id="{A8828989-57AF-4115-B4EC-739959A63187}"/>
              </a:ext>
            </a:extLst>
          </p:cNvPr>
          <p:cNvSpPr txBox="1"/>
          <p:nvPr/>
        </p:nvSpPr>
        <p:spPr>
          <a:xfrm>
            <a:off x="549275" y="2917901"/>
            <a:ext cx="5759450" cy="276999"/>
          </a:xfrm>
          <a:prstGeom prst="rect">
            <a:avLst/>
          </a:prstGeom>
          <a:noFill/>
        </p:spPr>
        <p:txBody>
          <a:bodyPr wrap="square" rtlCol="0">
            <a:spAutoFit/>
          </a:bodyPr>
          <a:lstStyle/>
          <a:p>
            <a:r>
              <a:rPr lang="en-US" sz="1200" b="1" i="1" dirty="0">
                <a:latin typeface="Trebuchet MS" panose="020B0603020202020204" pitchFamily="34" charset="0"/>
              </a:rPr>
              <a:t>Specific raw materials for specific requirements of the food industry</a:t>
            </a:r>
            <a:endParaRPr lang="de-DE" sz="1200" b="1" i="1" dirty="0">
              <a:latin typeface="Trebuchet MS" panose="020B0603020202020204" pitchFamily="34" charset="0"/>
            </a:endParaRPr>
          </a:p>
        </p:txBody>
      </p:sp>
      <p:sp>
        <p:nvSpPr>
          <p:cNvPr id="13" name="Textfeld 12">
            <a:extLst>
              <a:ext uri="{FF2B5EF4-FFF2-40B4-BE49-F238E27FC236}">
                <a16:creationId xmlns:a16="http://schemas.microsoft.com/office/drawing/2014/main" id="{179F359C-9E2C-42A6-9849-2766C3A55C2B}"/>
              </a:ext>
            </a:extLst>
          </p:cNvPr>
          <p:cNvSpPr txBox="1"/>
          <p:nvPr/>
        </p:nvSpPr>
        <p:spPr>
          <a:xfrm>
            <a:off x="549275" y="3360528"/>
            <a:ext cx="5759450" cy="4154984"/>
          </a:xfrm>
          <a:prstGeom prst="rect">
            <a:avLst/>
          </a:prstGeom>
          <a:noFill/>
        </p:spPr>
        <p:txBody>
          <a:bodyPr wrap="square" rtlCol="0">
            <a:spAutoFit/>
          </a:bodyPr>
          <a:lstStyle/>
          <a:p>
            <a:r>
              <a:rPr lang="en-US" sz="1200" i="1" dirty="0">
                <a:latin typeface="Trebuchet MS" panose="020B0603020202020204" pitchFamily="34" charset="0"/>
              </a:rPr>
              <a:t>The hypothesis: The processing industry increasingly needs specific raw materials</a:t>
            </a:r>
          </a:p>
          <a:p>
            <a:endParaRPr lang="en-US" sz="1200" i="1" dirty="0">
              <a:latin typeface="Trebuchet MS" panose="020B0603020202020204" pitchFamily="34" charset="0"/>
            </a:endParaRPr>
          </a:p>
          <a:p>
            <a:r>
              <a:rPr lang="en-US" sz="1200" i="1" dirty="0">
                <a:latin typeface="Trebuchet MS" panose="020B0603020202020204" pitchFamily="34" charset="0"/>
              </a:rPr>
              <a:t>These can be raw materials for special processing directions, for clean label products, raw materials with reduced crop protection requirements or from verifiably sustainable production. </a:t>
            </a:r>
          </a:p>
          <a:p>
            <a:endParaRPr lang="en-US" sz="1200" i="1" dirty="0">
              <a:latin typeface="Trebuchet MS" panose="020B0603020202020204" pitchFamily="34" charset="0"/>
            </a:endParaRPr>
          </a:p>
          <a:p>
            <a:r>
              <a:rPr lang="en-US" sz="1200" i="1" dirty="0">
                <a:latin typeface="Trebuchet MS" panose="020B0603020202020204" pitchFamily="34" charset="0"/>
              </a:rPr>
              <a:t>As an example, we present the cultivation and marketing of protein crops, the basis for products for vegan nutrition. </a:t>
            </a:r>
          </a:p>
          <a:p>
            <a:endParaRPr lang="en-US" sz="1200" i="1" dirty="0">
              <a:latin typeface="Trebuchet MS" panose="020B0603020202020204" pitchFamily="34" charset="0"/>
            </a:endParaRPr>
          </a:p>
          <a:p>
            <a:r>
              <a:rPr lang="en-US" sz="1200" i="1" dirty="0">
                <a:latin typeface="Trebuchet MS" panose="020B0603020202020204" pitchFamily="34" charset="0"/>
              </a:rPr>
              <a:t>In order to </a:t>
            </a:r>
            <a:r>
              <a:rPr lang="en-US" sz="1200" i="1" dirty="0" err="1">
                <a:latin typeface="Trebuchet MS" panose="020B0603020202020204" pitchFamily="34" charset="0"/>
              </a:rPr>
              <a:t>utilise</a:t>
            </a:r>
            <a:r>
              <a:rPr lang="en-US" sz="1200" i="1" dirty="0">
                <a:latin typeface="Trebuchet MS" panose="020B0603020202020204" pitchFamily="34" charset="0"/>
              </a:rPr>
              <a:t> the potential of agricultural production diversity, the food industry needs a deeper understanding of agricultural possibilities and processes. </a:t>
            </a:r>
          </a:p>
          <a:p>
            <a:endParaRPr lang="en-US" sz="1200" i="1" dirty="0">
              <a:latin typeface="Trebuchet MS" panose="020B0603020202020204" pitchFamily="34" charset="0"/>
            </a:endParaRPr>
          </a:p>
          <a:p>
            <a:r>
              <a:rPr lang="en-US" sz="1200" i="1" dirty="0">
                <a:latin typeface="Trebuchet MS" panose="020B0603020202020204" pitchFamily="34" charset="0"/>
              </a:rPr>
              <a:t>Agriculture is ready to produce specific raw materials according to the wishes of the processors and also offers fascinating technologies to </a:t>
            </a:r>
            <a:r>
              <a:rPr lang="en-US" sz="1200" i="1" dirty="0" err="1">
                <a:latin typeface="Trebuchet MS" panose="020B0603020202020204" pitchFamily="34" charset="0"/>
              </a:rPr>
              <a:t>organise</a:t>
            </a:r>
            <a:r>
              <a:rPr lang="en-US" sz="1200" i="1" dirty="0">
                <a:latin typeface="Trebuchet MS" panose="020B0603020202020204" pitchFamily="34" charset="0"/>
              </a:rPr>
              <a:t> the cultivation of raw materials precisely and sustainably.</a:t>
            </a:r>
          </a:p>
          <a:p>
            <a:endParaRPr lang="en-US" sz="1200" i="1" dirty="0">
              <a:latin typeface="Trebuchet MS" panose="020B0603020202020204" pitchFamily="34" charset="0"/>
            </a:endParaRPr>
          </a:p>
          <a:p>
            <a:r>
              <a:rPr lang="en-US" sz="1200" i="1" dirty="0">
                <a:latin typeface="Trebuchet MS" panose="020B0603020202020204" pitchFamily="34" charset="0"/>
              </a:rPr>
              <a:t>In view of increasingly complex market requirements, intensive dialogue and closer collaboration along the supply chain offer great opportunities. This applies to primary production and processing as well as the linking of data ecosystems.</a:t>
            </a:r>
            <a:endParaRPr lang="de-DE" sz="1200" i="1" dirty="0">
              <a:latin typeface="Trebuchet MS" panose="020B0603020202020204" pitchFamily="34" charset="0"/>
            </a:endParaRPr>
          </a:p>
        </p:txBody>
      </p:sp>
      <p:sp>
        <p:nvSpPr>
          <p:cNvPr id="3" name="Textfeld 2">
            <a:extLst>
              <a:ext uri="{FF2B5EF4-FFF2-40B4-BE49-F238E27FC236}">
                <a16:creationId xmlns:a16="http://schemas.microsoft.com/office/drawing/2014/main" id="{15EC0FC9-8ACA-C03A-D2F4-DE55DF10108E}"/>
              </a:ext>
            </a:extLst>
          </p:cNvPr>
          <p:cNvSpPr txBox="1"/>
          <p:nvPr/>
        </p:nvSpPr>
        <p:spPr>
          <a:xfrm>
            <a:off x="549275" y="2444496"/>
            <a:ext cx="5759450" cy="276999"/>
          </a:xfrm>
          <a:prstGeom prst="rect">
            <a:avLst/>
          </a:prstGeom>
          <a:noFill/>
        </p:spPr>
        <p:txBody>
          <a:bodyPr wrap="square" rtlCol="0">
            <a:spAutoFit/>
          </a:bodyPr>
          <a:lstStyle/>
          <a:p>
            <a:r>
              <a:rPr lang="de-DE" sz="1200" b="1" i="0" dirty="0">
                <a:solidFill>
                  <a:srgbClr val="000000"/>
                </a:solidFill>
                <a:effectLst/>
                <a:latin typeface="Trebuchet MS" panose="020B0603020202020204" pitchFamily="34" charset="0"/>
              </a:rPr>
              <a:t>Maria Huber and Peter </a:t>
            </a:r>
            <a:r>
              <a:rPr lang="de-DE" sz="1200" b="1" i="0" dirty="0" err="1">
                <a:solidFill>
                  <a:srgbClr val="000000"/>
                </a:solidFill>
                <a:effectLst/>
                <a:latin typeface="Trebuchet MS" panose="020B0603020202020204" pitchFamily="34" charset="0"/>
              </a:rPr>
              <a:t>Joneck</a:t>
            </a:r>
            <a:endParaRPr lang="de-DE" sz="1200" i="1" dirty="0">
              <a:latin typeface="Trebuchet MS" panose="020B0603020202020204" pitchFamily="34" charset="0"/>
            </a:endParaRPr>
          </a:p>
        </p:txBody>
      </p:sp>
      <p:sp>
        <p:nvSpPr>
          <p:cNvPr id="4" name="Textfeld 3">
            <a:extLst>
              <a:ext uri="{FF2B5EF4-FFF2-40B4-BE49-F238E27FC236}">
                <a16:creationId xmlns:a16="http://schemas.microsoft.com/office/drawing/2014/main" id="{54472520-E382-AE5A-58AA-C2489ECD1386}"/>
              </a:ext>
            </a:extLst>
          </p:cNvPr>
          <p:cNvSpPr txBox="1"/>
          <p:nvPr/>
        </p:nvSpPr>
        <p:spPr>
          <a:xfrm>
            <a:off x="549275" y="779538"/>
            <a:ext cx="4510405" cy="400110"/>
          </a:xfrm>
          <a:prstGeom prst="rect">
            <a:avLst/>
          </a:prstGeom>
          <a:noFill/>
        </p:spPr>
        <p:txBody>
          <a:bodyPr wrap="square" rtlCol="0">
            <a:spAutoFit/>
          </a:bodyPr>
          <a:lstStyle/>
          <a:p>
            <a:r>
              <a:rPr lang="de-DE" sz="2000" dirty="0">
                <a:latin typeface="Trebuchet MS" panose="020B0603020202020204" pitchFamily="34" charset="0"/>
              </a:rPr>
              <a:t>Main Stage </a:t>
            </a:r>
            <a:r>
              <a:rPr lang="de-DE" sz="2000" dirty="0" err="1">
                <a:latin typeface="Trebuchet MS" panose="020B0603020202020204" pitchFamily="34" charset="0"/>
              </a:rPr>
              <a:t>Responsibility</a:t>
            </a:r>
            <a:endParaRPr lang="de-DE" sz="2000" dirty="0">
              <a:latin typeface="Trebuchet MS" panose="020B0603020202020204" pitchFamily="34" charset="0"/>
            </a:endParaRPr>
          </a:p>
        </p:txBody>
      </p:sp>
    </p:spTree>
    <p:extLst>
      <p:ext uri="{BB962C8B-B14F-4D97-AF65-F5344CB8AC3E}">
        <p14:creationId xmlns:p14="http://schemas.microsoft.com/office/powerpoint/2010/main" val="3510385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340</Words>
  <Application>Microsoft Office PowerPoint</Application>
  <PresentationFormat>A4-Papier (210 x 297 mm)</PresentationFormat>
  <Paragraphs>32</Paragraphs>
  <Slides>2</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Trebuchet MS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Sprave, Rüdiger</dc:creator>
  <cp:lastModifiedBy>Sprave, Rüdiger</cp:lastModifiedBy>
  <cp:revision>8</cp:revision>
  <cp:lastPrinted>2022-02-17T15:31:47Z</cp:lastPrinted>
  <dcterms:created xsi:type="dcterms:W3CDTF">2022-02-17T15:14:31Z</dcterms:created>
  <dcterms:modified xsi:type="dcterms:W3CDTF">2023-12-18T16:42:22Z</dcterms:modified>
</cp:coreProperties>
</file>