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56" r:id="rId2"/>
    <p:sldId id="257" r:id="rId3"/>
  </p:sldIdLst>
  <p:sldSz cx="6858000" cy="9906000" type="A4"/>
  <p:notesSz cx="7104063" cy="102346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0" userDrawn="1">
          <p15:clr>
            <a:srgbClr val="A4A3A4"/>
          </p15:clr>
        </p15:guide>
        <p15:guide id="2" pos="3974" userDrawn="1">
          <p15:clr>
            <a:srgbClr val="A4A3A4"/>
          </p15:clr>
        </p15:guide>
        <p15:guide id="3" pos="346" userDrawn="1">
          <p15:clr>
            <a:srgbClr val="A4A3A4"/>
          </p15:clr>
        </p15:guide>
        <p15:guide id="4" orient="horz" pos="5910" userDrawn="1">
          <p15:clr>
            <a:srgbClr val="A4A3A4"/>
          </p15:clr>
        </p15:guide>
        <p15:guide id="5" orient="horz" pos="31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showGuides="1">
      <p:cViewPr varScale="1">
        <p:scale>
          <a:sx n="79" d="100"/>
          <a:sy n="79" d="100"/>
        </p:scale>
        <p:origin x="3084" y="114"/>
      </p:cViewPr>
      <p:guideLst>
        <p:guide orient="horz" pos="330"/>
        <p:guide pos="3974"/>
        <p:guide pos="346"/>
        <p:guide orient="horz" pos="5910"/>
        <p:guide orient="horz"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3078163" cy="512763"/>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4024313" y="0"/>
            <a:ext cx="3078162" cy="512763"/>
          </a:xfrm>
          <a:prstGeom prst="rect">
            <a:avLst/>
          </a:prstGeom>
        </p:spPr>
        <p:txBody>
          <a:bodyPr vert="horz" lIns="91440" tIns="45720" rIns="91440" bIns="45720" rtlCol="0"/>
          <a:lstStyle>
            <a:lvl1pPr algn="r">
              <a:defRPr sz="1200"/>
            </a:lvl1pPr>
          </a:lstStyle>
          <a:p>
            <a:fld id="{5CC6D8E0-F06F-47FB-81A3-643886DD2B36}" type="datetimeFigureOut">
              <a:rPr lang="de-DE" smtClean="0"/>
              <a:t>16.01.2024</a:t>
            </a:fld>
            <a:endParaRPr lang="de-DE"/>
          </a:p>
        </p:txBody>
      </p:sp>
      <p:sp>
        <p:nvSpPr>
          <p:cNvPr id="4" name="Folienbildplatzhalter 3"/>
          <p:cNvSpPr>
            <a:spLocks noGrp="1" noRot="1" noChangeAspect="1"/>
          </p:cNvSpPr>
          <p:nvPr>
            <p:ph type="sldImg" idx="2"/>
          </p:nvPr>
        </p:nvSpPr>
        <p:spPr>
          <a:xfrm>
            <a:off x="2357438" y="1279525"/>
            <a:ext cx="2390775" cy="34544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711200" y="4926013"/>
            <a:ext cx="5683250" cy="4029075"/>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9721850"/>
            <a:ext cx="3078163" cy="512763"/>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4024313" y="9721850"/>
            <a:ext cx="3078162" cy="512763"/>
          </a:xfrm>
          <a:prstGeom prst="rect">
            <a:avLst/>
          </a:prstGeom>
        </p:spPr>
        <p:txBody>
          <a:bodyPr vert="horz" lIns="91440" tIns="45720" rIns="91440" bIns="45720" rtlCol="0" anchor="b"/>
          <a:lstStyle>
            <a:lvl1pPr algn="r">
              <a:defRPr sz="1200"/>
            </a:lvl1pPr>
          </a:lstStyle>
          <a:p>
            <a:fld id="{C0B237C3-D902-440D-AF4E-792047AE944A}" type="slidenum">
              <a:rPr lang="de-DE" smtClean="0"/>
              <a:t>‹Nr.›</a:t>
            </a:fld>
            <a:endParaRPr lang="de-DE"/>
          </a:p>
        </p:txBody>
      </p:sp>
    </p:spTree>
    <p:extLst>
      <p:ext uri="{BB962C8B-B14F-4D97-AF65-F5344CB8AC3E}">
        <p14:creationId xmlns:p14="http://schemas.microsoft.com/office/powerpoint/2010/main" val="9118208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fld id="{C0B237C3-D902-440D-AF4E-792047AE944A}" type="slidenum">
              <a:rPr lang="de-DE" smtClean="0"/>
              <a:t>1</a:t>
            </a:fld>
            <a:endParaRPr lang="de-DE"/>
          </a:p>
        </p:txBody>
      </p:sp>
    </p:spTree>
    <p:extLst>
      <p:ext uri="{BB962C8B-B14F-4D97-AF65-F5344CB8AC3E}">
        <p14:creationId xmlns:p14="http://schemas.microsoft.com/office/powerpoint/2010/main" val="38681595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fld id="{C0B237C3-D902-440D-AF4E-792047AE944A}" type="slidenum">
              <a:rPr lang="de-DE" smtClean="0"/>
              <a:t>2</a:t>
            </a:fld>
            <a:endParaRPr lang="de-DE"/>
          </a:p>
        </p:txBody>
      </p:sp>
    </p:spTree>
    <p:extLst>
      <p:ext uri="{BB962C8B-B14F-4D97-AF65-F5344CB8AC3E}">
        <p14:creationId xmlns:p14="http://schemas.microsoft.com/office/powerpoint/2010/main" val="6663580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de-DE"/>
              <a:t>Mastertitelformat bearbeiten</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de-DE"/>
              <a:t>Master-Untertitelformat bearbeiten</a:t>
            </a:r>
            <a:endParaRPr lang="en-US" dirty="0"/>
          </a:p>
        </p:txBody>
      </p:sp>
      <p:sp>
        <p:nvSpPr>
          <p:cNvPr id="4" name="Date Placeholder 3"/>
          <p:cNvSpPr>
            <a:spLocks noGrp="1"/>
          </p:cNvSpPr>
          <p:nvPr>
            <p:ph type="dt" sz="half" idx="10"/>
          </p:nvPr>
        </p:nvSpPr>
        <p:spPr/>
        <p:txBody>
          <a:bodyPr/>
          <a:lstStyle/>
          <a:p>
            <a:fld id="{7929D417-E440-4F85-B936-58D2F8C1FDC8}" type="datetimeFigureOut">
              <a:rPr lang="de-DE" smtClean="0"/>
              <a:t>16.01.2024</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93FD6E84-01C5-4956-82D0-09362BADA4CB}" type="slidenum">
              <a:rPr lang="de-DE" smtClean="0"/>
              <a:t>‹Nr.›</a:t>
            </a:fld>
            <a:endParaRPr lang="de-DE"/>
          </a:p>
        </p:txBody>
      </p:sp>
    </p:spTree>
    <p:extLst>
      <p:ext uri="{BB962C8B-B14F-4D97-AF65-F5344CB8AC3E}">
        <p14:creationId xmlns:p14="http://schemas.microsoft.com/office/powerpoint/2010/main" val="28976743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Vertical Text Placeholder 2"/>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7929D417-E440-4F85-B936-58D2F8C1FDC8}" type="datetimeFigureOut">
              <a:rPr lang="de-DE" smtClean="0"/>
              <a:t>16.01.2024</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93FD6E84-01C5-4956-82D0-09362BADA4CB}" type="slidenum">
              <a:rPr lang="de-DE" smtClean="0"/>
              <a:t>‹Nr.›</a:t>
            </a:fld>
            <a:endParaRPr lang="de-DE"/>
          </a:p>
        </p:txBody>
      </p:sp>
    </p:spTree>
    <p:extLst>
      <p:ext uri="{BB962C8B-B14F-4D97-AF65-F5344CB8AC3E}">
        <p14:creationId xmlns:p14="http://schemas.microsoft.com/office/powerpoint/2010/main" val="34122734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de-DE"/>
              <a:t>Mastertitelformat bearbeiten</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7929D417-E440-4F85-B936-58D2F8C1FDC8}" type="datetimeFigureOut">
              <a:rPr lang="de-DE" smtClean="0"/>
              <a:t>16.01.2024</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93FD6E84-01C5-4956-82D0-09362BADA4CB}" type="slidenum">
              <a:rPr lang="de-DE" smtClean="0"/>
              <a:t>‹Nr.›</a:t>
            </a:fld>
            <a:endParaRPr lang="de-DE"/>
          </a:p>
        </p:txBody>
      </p:sp>
    </p:spTree>
    <p:extLst>
      <p:ext uri="{BB962C8B-B14F-4D97-AF65-F5344CB8AC3E}">
        <p14:creationId xmlns:p14="http://schemas.microsoft.com/office/powerpoint/2010/main" val="24472551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7929D417-E440-4F85-B936-58D2F8C1FDC8}" type="datetimeFigureOut">
              <a:rPr lang="de-DE" smtClean="0"/>
              <a:t>16.01.2024</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93FD6E84-01C5-4956-82D0-09362BADA4CB}" type="slidenum">
              <a:rPr lang="de-DE" smtClean="0"/>
              <a:t>‹Nr.›</a:t>
            </a:fld>
            <a:endParaRPr lang="de-DE"/>
          </a:p>
        </p:txBody>
      </p:sp>
    </p:spTree>
    <p:extLst>
      <p:ext uri="{BB962C8B-B14F-4D97-AF65-F5344CB8AC3E}">
        <p14:creationId xmlns:p14="http://schemas.microsoft.com/office/powerpoint/2010/main" val="20831395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de-DE"/>
              <a:t>Mastertitelformat bearbeiten</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7929D417-E440-4F85-B936-58D2F8C1FDC8}" type="datetimeFigureOut">
              <a:rPr lang="de-DE" smtClean="0"/>
              <a:t>16.01.2024</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93FD6E84-01C5-4956-82D0-09362BADA4CB}" type="slidenum">
              <a:rPr lang="de-DE" smtClean="0"/>
              <a:t>‹Nr.›</a:t>
            </a:fld>
            <a:endParaRPr lang="de-DE"/>
          </a:p>
        </p:txBody>
      </p:sp>
    </p:spTree>
    <p:extLst>
      <p:ext uri="{BB962C8B-B14F-4D97-AF65-F5344CB8AC3E}">
        <p14:creationId xmlns:p14="http://schemas.microsoft.com/office/powerpoint/2010/main" val="36035160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fld id="{7929D417-E440-4F85-B936-58D2F8C1FDC8}" type="datetimeFigureOut">
              <a:rPr lang="de-DE" smtClean="0"/>
              <a:t>16.01.2024</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93FD6E84-01C5-4956-82D0-09362BADA4CB}" type="slidenum">
              <a:rPr lang="de-DE" smtClean="0"/>
              <a:t>‹Nr.›</a:t>
            </a:fld>
            <a:endParaRPr lang="de-DE"/>
          </a:p>
        </p:txBody>
      </p:sp>
    </p:spTree>
    <p:extLst>
      <p:ext uri="{BB962C8B-B14F-4D97-AF65-F5344CB8AC3E}">
        <p14:creationId xmlns:p14="http://schemas.microsoft.com/office/powerpoint/2010/main" val="12232336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de-DE"/>
              <a:t>Mastertitelformat bearbeiten</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de-DE"/>
              <a:t>Mastertextformat bearbeiten</a:t>
            </a:r>
          </a:p>
        </p:txBody>
      </p:sp>
      <p:sp>
        <p:nvSpPr>
          <p:cNvPr id="4" name="Content Placeholder 3"/>
          <p:cNvSpPr>
            <a:spLocks noGrp="1"/>
          </p:cNvSpPr>
          <p:nvPr>
            <p:ph sz="half" idx="2"/>
          </p:nvPr>
        </p:nvSpPr>
        <p:spPr>
          <a:xfrm>
            <a:off x="472381" y="3618442"/>
            <a:ext cx="2901255" cy="5322183"/>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de-DE"/>
              <a:t>Mastertextformat bearbeiten</a:t>
            </a:r>
          </a:p>
        </p:txBody>
      </p:sp>
      <p:sp>
        <p:nvSpPr>
          <p:cNvPr id="6" name="Content Placeholder 5"/>
          <p:cNvSpPr>
            <a:spLocks noGrp="1"/>
          </p:cNvSpPr>
          <p:nvPr>
            <p:ph sz="quarter" idx="4"/>
          </p:nvPr>
        </p:nvSpPr>
        <p:spPr>
          <a:xfrm>
            <a:off x="3471863" y="3618442"/>
            <a:ext cx="2915543" cy="5322183"/>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7929D417-E440-4F85-B936-58D2F8C1FDC8}" type="datetimeFigureOut">
              <a:rPr lang="de-DE" smtClean="0"/>
              <a:t>16.01.2024</a:t>
            </a:fld>
            <a:endParaRPr lang="de-DE"/>
          </a:p>
        </p:txBody>
      </p:sp>
      <p:sp>
        <p:nvSpPr>
          <p:cNvPr id="8" name="Footer Placeholder 7"/>
          <p:cNvSpPr>
            <a:spLocks noGrp="1"/>
          </p:cNvSpPr>
          <p:nvPr>
            <p:ph type="ftr" sz="quarter" idx="11"/>
          </p:nvPr>
        </p:nvSpPr>
        <p:spPr/>
        <p:txBody>
          <a:bodyPr/>
          <a:lstStyle/>
          <a:p>
            <a:endParaRPr lang="de-DE"/>
          </a:p>
        </p:txBody>
      </p:sp>
      <p:sp>
        <p:nvSpPr>
          <p:cNvPr id="9" name="Slide Number Placeholder 8"/>
          <p:cNvSpPr>
            <a:spLocks noGrp="1"/>
          </p:cNvSpPr>
          <p:nvPr>
            <p:ph type="sldNum" sz="quarter" idx="12"/>
          </p:nvPr>
        </p:nvSpPr>
        <p:spPr/>
        <p:txBody>
          <a:bodyPr/>
          <a:lstStyle/>
          <a:p>
            <a:fld id="{93FD6E84-01C5-4956-82D0-09362BADA4CB}" type="slidenum">
              <a:rPr lang="de-DE" smtClean="0"/>
              <a:t>‹Nr.›</a:t>
            </a:fld>
            <a:endParaRPr lang="de-DE"/>
          </a:p>
        </p:txBody>
      </p:sp>
    </p:spTree>
    <p:extLst>
      <p:ext uri="{BB962C8B-B14F-4D97-AF65-F5344CB8AC3E}">
        <p14:creationId xmlns:p14="http://schemas.microsoft.com/office/powerpoint/2010/main" val="26517445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Date Placeholder 2"/>
          <p:cNvSpPr>
            <a:spLocks noGrp="1"/>
          </p:cNvSpPr>
          <p:nvPr>
            <p:ph type="dt" sz="half" idx="10"/>
          </p:nvPr>
        </p:nvSpPr>
        <p:spPr/>
        <p:txBody>
          <a:bodyPr/>
          <a:lstStyle/>
          <a:p>
            <a:fld id="{7929D417-E440-4F85-B936-58D2F8C1FDC8}" type="datetimeFigureOut">
              <a:rPr lang="de-DE" smtClean="0"/>
              <a:t>16.01.2024</a:t>
            </a:fld>
            <a:endParaRPr lang="de-DE"/>
          </a:p>
        </p:txBody>
      </p:sp>
      <p:sp>
        <p:nvSpPr>
          <p:cNvPr id="4" name="Footer Placeholder 3"/>
          <p:cNvSpPr>
            <a:spLocks noGrp="1"/>
          </p:cNvSpPr>
          <p:nvPr>
            <p:ph type="ftr" sz="quarter" idx="11"/>
          </p:nvPr>
        </p:nvSpPr>
        <p:spPr/>
        <p:txBody>
          <a:bodyPr/>
          <a:lstStyle/>
          <a:p>
            <a:endParaRPr lang="de-DE"/>
          </a:p>
        </p:txBody>
      </p:sp>
      <p:sp>
        <p:nvSpPr>
          <p:cNvPr id="5" name="Slide Number Placeholder 4"/>
          <p:cNvSpPr>
            <a:spLocks noGrp="1"/>
          </p:cNvSpPr>
          <p:nvPr>
            <p:ph type="sldNum" sz="quarter" idx="12"/>
          </p:nvPr>
        </p:nvSpPr>
        <p:spPr/>
        <p:txBody>
          <a:bodyPr/>
          <a:lstStyle/>
          <a:p>
            <a:fld id="{93FD6E84-01C5-4956-82D0-09362BADA4CB}" type="slidenum">
              <a:rPr lang="de-DE" smtClean="0"/>
              <a:t>‹Nr.›</a:t>
            </a:fld>
            <a:endParaRPr lang="de-DE"/>
          </a:p>
        </p:txBody>
      </p:sp>
    </p:spTree>
    <p:extLst>
      <p:ext uri="{BB962C8B-B14F-4D97-AF65-F5344CB8AC3E}">
        <p14:creationId xmlns:p14="http://schemas.microsoft.com/office/powerpoint/2010/main" val="28816766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29D417-E440-4F85-B936-58D2F8C1FDC8}" type="datetimeFigureOut">
              <a:rPr lang="de-DE" smtClean="0"/>
              <a:t>16.01.2024</a:t>
            </a:fld>
            <a:endParaRPr lang="de-DE"/>
          </a:p>
        </p:txBody>
      </p:sp>
      <p:sp>
        <p:nvSpPr>
          <p:cNvPr id="3" name="Footer Placeholder 2"/>
          <p:cNvSpPr>
            <a:spLocks noGrp="1"/>
          </p:cNvSpPr>
          <p:nvPr>
            <p:ph type="ftr" sz="quarter" idx="11"/>
          </p:nvPr>
        </p:nvSpPr>
        <p:spPr/>
        <p:txBody>
          <a:bodyPr/>
          <a:lstStyle/>
          <a:p>
            <a:endParaRPr lang="de-DE"/>
          </a:p>
        </p:txBody>
      </p:sp>
      <p:sp>
        <p:nvSpPr>
          <p:cNvPr id="4" name="Slide Number Placeholder 3"/>
          <p:cNvSpPr>
            <a:spLocks noGrp="1"/>
          </p:cNvSpPr>
          <p:nvPr>
            <p:ph type="sldNum" sz="quarter" idx="12"/>
          </p:nvPr>
        </p:nvSpPr>
        <p:spPr/>
        <p:txBody>
          <a:bodyPr/>
          <a:lstStyle/>
          <a:p>
            <a:fld id="{93FD6E84-01C5-4956-82D0-09362BADA4CB}" type="slidenum">
              <a:rPr lang="de-DE" smtClean="0"/>
              <a:t>‹Nr.›</a:t>
            </a:fld>
            <a:endParaRPr lang="de-DE"/>
          </a:p>
        </p:txBody>
      </p:sp>
    </p:spTree>
    <p:extLst>
      <p:ext uri="{BB962C8B-B14F-4D97-AF65-F5344CB8AC3E}">
        <p14:creationId xmlns:p14="http://schemas.microsoft.com/office/powerpoint/2010/main" val="5847118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de-DE"/>
              <a:t>Mastertitelformat bearbeiten</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de-DE"/>
              <a:t>Mastertextformat bearbeiten</a:t>
            </a:r>
          </a:p>
        </p:txBody>
      </p:sp>
      <p:sp>
        <p:nvSpPr>
          <p:cNvPr id="5" name="Date Placeholder 4"/>
          <p:cNvSpPr>
            <a:spLocks noGrp="1"/>
          </p:cNvSpPr>
          <p:nvPr>
            <p:ph type="dt" sz="half" idx="10"/>
          </p:nvPr>
        </p:nvSpPr>
        <p:spPr/>
        <p:txBody>
          <a:bodyPr/>
          <a:lstStyle/>
          <a:p>
            <a:fld id="{7929D417-E440-4F85-B936-58D2F8C1FDC8}" type="datetimeFigureOut">
              <a:rPr lang="de-DE" smtClean="0"/>
              <a:t>16.01.2024</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93FD6E84-01C5-4956-82D0-09362BADA4CB}" type="slidenum">
              <a:rPr lang="de-DE" smtClean="0"/>
              <a:t>‹Nr.›</a:t>
            </a:fld>
            <a:endParaRPr lang="de-DE"/>
          </a:p>
        </p:txBody>
      </p:sp>
    </p:spTree>
    <p:extLst>
      <p:ext uri="{BB962C8B-B14F-4D97-AF65-F5344CB8AC3E}">
        <p14:creationId xmlns:p14="http://schemas.microsoft.com/office/powerpoint/2010/main" val="28135296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de-DE"/>
              <a:t>Mastertitelformat bearbeiten</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de-DE"/>
              <a:t>Bild durch Klicken auf Symbol hinzufügen</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de-DE"/>
              <a:t>Mastertextformat bearbeiten</a:t>
            </a:r>
          </a:p>
        </p:txBody>
      </p:sp>
      <p:sp>
        <p:nvSpPr>
          <p:cNvPr id="5" name="Date Placeholder 4"/>
          <p:cNvSpPr>
            <a:spLocks noGrp="1"/>
          </p:cNvSpPr>
          <p:nvPr>
            <p:ph type="dt" sz="half" idx="10"/>
          </p:nvPr>
        </p:nvSpPr>
        <p:spPr/>
        <p:txBody>
          <a:bodyPr/>
          <a:lstStyle/>
          <a:p>
            <a:fld id="{7929D417-E440-4F85-B936-58D2F8C1FDC8}" type="datetimeFigureOut">
              <a:rPr lang="de-DE" smtClean="0"/>
              <a:t>16.01.2024</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93FD6E84-01C5-4956-82D0-09362BADA4CB}" type="slidenum">
              <a:rPr lang="de-DE" smtClean="0"/>
              <a:t>‹Nr.›</a:t>
            </a:fld>
            <a:endParaRPr lang="de-DE"/>
          </a:p>
        </p:txBody>
      </p:sp>
    </p:spTree>
    <p:extLst>
      <p:ext uri="{BB962C8B-B14F-4D97-AF65-F5344CB8AC3E}">
        <p14:creationId xmlns:p14="http://schemas.microsoft.com/office/powerpoint/2010/main" val="38999250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de-DE"/>
              <a:t>Mastertitelformat bearbeiten</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7929D417-E440-4F85-B936-58D2F8C1FDC8}" type="datetimeFigureOut">
              <a:rPr lang="de-DE" smtClean="0"/>
              <a:t>16.01.2024</a:t>
            </a:fld>
            <a:endParaRPr lang="de-DE"/>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de-DE"/>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93FD6E84-01C5-4956-82D0-09362BADA4CB}" type="slidenum">
              <a:rPr lang="de-DE" smtClean="0"/>
              <a:t>‹Nr.›</a:t>
            </a:fld>
            <a:endParaRPr lang="de-DE"/>
          </a:p>
        </p:txBody>
      </p:sp>
    </p:spTree>
    <p:extLst>
      <p:ext uri="{BB962C8B-B14F-4D97-AF65-F5344CB8AC3E}">
        <p14:creationId xmlns:p14="http://schemas.microsoft.com/office/powerpoint/2010/main" val="347299923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fik 4" descr="Ein Bild, das Text, Schild, Vektorgrafiken enthält.&#10;&#10;Automatisch generierte Beschreibung">
            <a:extLst>
              <a:ext uri="{FF2B5EF4-FFF2-40B4-BE49-F238E27FC236}">
                <a16:creationId xmlns:a16="http://schemas.microsoft.com/office/drawing/2014/main" id="{73C97347-2DEE-445C-B312-7C91BAD1099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01056" y="524256"/>
            <a:ext cx="963168" cy="963168"/>
          </a:xfrm>
          <a:prstGeom prst="rect">
            <a:avLst/>
          </a:prstGeom>
        </p:spPr>
      </p:pic>
      <p:sp>
        <p:nvSpPr>
          <p:cNvPr id="6" name="Textfeld 5">
            <a:extLst>
              <a:ext uri="{FF2B5EF4-FFF2-40B4-BE49-F238E27FC236}">
                <a16:creationId xmlns:a16="http://schemas.microsoft.com/office/drawing/2014/main" id="{8F0DA676-2B62-44A4-9FFC-E540CB68CC72}"/>
              </a:ext>
            </a:extLst>
          </p:cNvPr>
          <p:cNvSpPr txBox="1"/>
          <p:nvPr/>
        </p:nvSpPr>
        <p:spPr>
          <a:xfrm>
            <a:off x="549275" y="779538"/>
            <a:ext cx="4510405" cy="400110"/>
          </a:xfrm>
          <a:prstGeom prst="rect">
            <a:avLst/>
          </a:prstGeom>
          <a:noFill/>
        </p:spPr>
        <p:txBody>
          <a:bodyPr wrap="square" rtlCol="0">
            <a:spAutoFit/>
          </a:bodyPr>
          <a:lstStyle/>
          <a:p>
            <a:r>
              <a:rPr lang="de-DE" sz="2000" dirty="0">
                <a:latin typeface="Trebuchet MS" panose="020B0603020202020204" pitchFamily="34" charset="0"/>
              </a:rPr>
              <a:t>Main Stage </a:t>
            </a:r>
            <a:r>
              <a:rPr lang="de-DE" sz="2000" dirty="0" err="1">
                <a:latin typeface="Trebuchet MS" panose="020B0603020202020204" pitchFamily="34" charset="0"/>
              </a:rPr>
              <a:t>Responsibility</a:t>
            </a:r>
            <a:endParaRPr lang="de-DE" sz="2000" dirty="0">
              <a:latin typeface="Trebuchet MS" panose="020B0603020202020204" pitchFamily="34" charset="0"/>
            </a:endParaRPr>
          </a:p>
        </p:txBody>
      </p:sp>
      <p:sp>
        <p:nvSpPr>
          <p:cNvPr id="7" name="Textfeld 6">
            <a:extLst>
              <a:ext uri="{FF2B5EF4-FFF2-40B4-BE49-F238E27FC236}">
                <a16:creationId xmlns:a16="http://schemas.microsoft.com/office/drawing/2014/main" id="{448A4C19-74FC-45E6-98A7-E31615C41040}"/>
              </a:ext>
            </a:extLst>
          </p:cNvPr>
          <p:cNvSpPr txBox="1"/>
          <p:nvPr/>
        </p:nvSpPr>
        <p:spPr>
          <a:xfrm>
            <a:off x="549275" y="1798166"/>
            <a:ext cx="5759450" cy="307777"/>
          </a:xfrm>
          <a:prstGeom prst="rect">
            <a:avLst/>
          </a:prstGeom>
          <a:noFill/>
        </p:spPr>
        <p:txBody>
          <a:bodyPr wrap="square" rtlCol="0">
            <a:spAutoFit/>
          </a:bodyPr>
          <a:lstStyle/>
          <a:p>
            <a:r>
              <a:rPr lang="de-DE" sz="1400" b="1" i="0" dirty="0">
                <a:solidFill>
                  <a:srgbClr val="000000"/>
                </a:solidFill>
                <a:effectLst/>
                <a:latin typeface="Trebuchet MS" panose="020B0603020202020204" pitchFamily="34" charset="0"/>
              </a:rPr>
              <a:t>Conten</a:t>
            </a:r>
            <a:r>
              <a:rPr lang="de-DE" sz="1400" b="1" dirty="0">
                <a:solidFill>
                  <a:srgbClr val="000000"/>
                </a:solidFill>
                <a:latin typeface="Trebuchet MS" panose="020B0603020202020204" pitchFamily="34" charset="0"/>
              </a:rPr>
              <a:t>t Pro vs. Contra – Insekten als </a:t>
            </a:r>
            <a:r>
              <a:rPr lang="de-DE" sz="1400" b="1" dirty="0" err="1">
                <a:solidFill>
                  <a:srgbClr val="000000"/>
                </a:solidFill>
                <a:latin typeface="Trebuchet MS" panose="020B0603020202020204" pitchFamily="34" charset="0"/>
              </a:rPr>
              <a:t>Novel</a:t>
            </a:r>
            <a:r>
              <a:rPr lang="de-DE" sz="1400" b="1" dirty="0">
                <a:solidFill>
                  <a:srgbClr val="000000"/>
                </a:solidFill>
                <a:latin typeface="Trebuchet MS" panose="020B0603020202020204" pitchFamily="34" charset="0"/>
              </a:rPr>
              <a:t> Food</a:t>
            </a:r>
            <a:endParaRPr lang="de-DE" sz="1400" i="1" dirty="0">
              <a:latin typeface="Trebuchet MS" panose="020B0603020202020204" pitchFamily="34" charset="0"/>
            </a:endParaRPr>
          </a:p>
        </p:txBody>
      </p:sp>
      <p:sp>
        <p:nvSpPr>
          <p:cNvPr id="8" name="Textfeld 7">
            <a:extLst>
              <a:ext uri="{FF2B5EF4-FFF2-40B4-BE49-F238E27FC236}">
                <a16:creationId xmlns:a16="http://schemas.microsoft.com/office/drawing/2014/main" id="{DD72E063-0193-4CBE-9812-AE68D777E6C7}"/>
              </a:ext>
            </a:extLst>
          </p:cNvPr>
          <p:cNvSpPr txBox="1"/>
          <p:nvPr/>
        </p:nvSpPr>
        <p:spPr>
          <a:xfrm>
            <a:off x="549275" y="2444496"/>
            <a:ext cx="5759450" cy="276999"/>
          </a:xfrm>
          <a:prstGeom prst="rect">
            <a:avLst/>
          </a:prstGeom>
          <a:noFill/>
        </p:spPr>
        <p:txBody>
          <a:bodyPr wrap="square" rtlCol="0">
            <a:spAutoFit/>
          </a:bodyPr>
          <a:lstStyle/>
          <a:p>
            <a:r>
              <a:rPr lang="de-DE" sz="1200" b="1" i="0" dirty="0">
                <a:solidFill>
                  <a:srgbClr val="000000"/>
                </a:solidFill>
                <a:effectLst/>
                <a:latin typeface="Trebuchet MS" panose="020B0603020202020204" pitchFamily="34" charset="0"/>
              </a:rPr>
              <a:t>Prof. Dr. Ir. Arnold van Huis</a:t>
            </a:r>
            <a:endParaRPr lang="de-DE" sz="1200" i="1" dirty="0">
              <a:latin typeface="Trebuchet MS" panose="020B0603020202020204" pitchFamily="34" charset="0"/>
            </a:endParaRPr>
          </a:p>
        </p:txBody>
      </p:sp>
      <p:sp>
        <p:nvSpPr>
          <p:cNvPr id="9" name="Textfeld 8">
            <a:extLst>
              <a:ext uri="{FF2B5EF4-FFF2-40B4-BE49-F238E27FC236}">
                <a16:creationId xmlns:a16="http://schemas.microsoft.com/office/drawing/2014/main" id="{D2D33F6F-25F1-4220-ACD6-01821C37D00D}"/>
              </a:ext>
            </a:extLst>
          </p:cNvPr>
          <p:cNvSpPr txBox="1"/>
          <p:nvPr/>
        </p:nvSpPr>
        <p:spPr>
          <a:xfrm>
            <a:off x="549275" y="2917901"/>
            <a:ext cx="5759450" cy="276999"/>
          </a:xfrm>
          <a:prstGeom prst="rect">
            <a:avLst/>
          </a:prstGeom>
          <a:noFill/>
        </p:spPr>
        <p:txBody>
          <a:bodyPr wrap="square" rtlCol="0">
            <a:spAutoFit/>
          </a:bodyPr>
          <a:lstStyle/>
          <a:p>
            <a:r>
              <a:rPr lang="de-DE" sz="1200" b="1" i="0" dirty="0">
                <a:solidFill>
                  <a:srgbClr val="000000"/>
                </a:solidFill>
                <a:effectLst/>
                <a:latin typeface="Trebuchet MS" panose="020B0603020202020204" pitchFamily="34" charset="0"/>
              </a:rPr>
              <a:t>Wie gesund ist Fleischersatz? Insekten als </a:t>
            </a:r>
            <a:r>
              <a:rPr lang="de-DE" sz="1200" b="1" i="0" dirty="0" err="1">
                <a:solidFill>
                  <a:srgbClr val="000000"/>
                </a:solidFill>
                <a:effectLst/>
                <a:latin typeface="Trebuchet MS" panose="020B0603020202020204" pitchFamily="34" charset="0"/>
              </a:rPr>
              <a:t>Novel</a:t>
            </a:r>
            <a:r>
              <a:rPr lang="de-DE" sz="1200" b="1" i="0" dirty="0">
                <a:solidFill>
                  <a:srgbClr val="000000"/>
                </a:solidFill>
                <a:effectLst/>
                <a:latin typeface="Trebuchet MS" panose="020B0603020202020204" pitchFamily="34" charset="0"/>
              </a:rPr>
              <a:t> Food</a:t>
            </a:r>
          </a:p>
        </p:txBody>
      </p:sp>
      <p:sp>
        <p:nvSpPr>
          <p:cNvPr id="10" name="Textfeld 9">
            <a:extLst>
              <a:ext uri="{FF2B5EF4-FFF2-40B4-BE49-F238E27FC236}">
                <a16:creationId xmlns:a16="http://schemas.microsoft.com/office/drawing/2014/main" id="{EA03546B-6DC4-4555-9D06-A3B04171C74A}"/>
              </a:ext>
            </a:extLst>
          </p:cNvPr>
          <p:cNvSpPr txBox="1"/>
          <p:nvPr/>
        </p:nvSpPr>
        <p:spPr>
          <a:xfrm>
            <a:off x="549275" y="3545194"/>
            <a:ext cx="5759450" cy="5262979"/>
          </a:xfrm>
          <a:prstGeom prst="rect">
            <a:avLst/>
          </a:prstGeom>
          <a:noFill/>
        </p:spPr>
        <p:txBody>
          <a:bodyPr wrap="square" rtlCol="0">
            <a:spAutoFit/>
          </a:bodyPr>
          <a:lstStyle/>
          <a:p>
            <a:r>
              <a:rPr lang="de-DE" sz="1200" dirty="0">
                <a:latin typeface="Trebuchet MS" panose="020B0603020202020204" pitchFamily="34" charset="0"/>
              </a:rPr>
              <a:t>Die Idee, Insekten als Nahrungsmittel zu verwenden, gibt es in der westlichen Welt erst seit einigen Jahrzehnten. Insektenprodukte können ein Ersatz für konventionelles Fleisch sein, weil: 1) ihr Nährwert ähnlich ist und sie möglicherweise gesundheitliche Vorteile bieten, 2) ihre Umweltauswirkungen geringer sind und 3) die Lebensmittelsicherheit gewährleistet ist. Dennoch scheinen westliche Verbraucher aus folgenden Gründen vor dem Verzehr von Insekten zurückzuschrecken: 1) Ekel - das Produkt geht über die verinnerlichte Norm dessen, was ein Lebensmittel ist, hinaus; 2) Neophobie - Zögern, unbekannte Lebensmittel zu konsumieren; 3) Mangel an Produktinformationen; 4) Mangel an Erfahrung - noch nie zuvor Insekten verzehrt zu haben; 5) Desinteresse und Gleichgültigkeit. Unterschiede in der Einstellung zum Insektenverzehr weltweit lassen sich durch den kulturellen Hintergrund und die traditionellen Essgewohnheiten erklären. Es scheint, dass in den meisten Ländern etwa ein Viertel der Bevölkerung bereit ist, Produkte auf Insektenbasis zu probieren. Zu den Strategien zur Überzeugung der Verbraucher gehören: 1) Hervorhebung der ernährungsphysiologischen Bedeutung von Insekten; 2) Einbindung von Insekten in nicht erkennbarer Form in bekannte Produkte; 3) Herstellung von schmackhaften Insektenprodukten; 4) Vermittlung eines Geschmackserlebnisses durch die Veranstaltung von Insektenbanketten; 5) Vermarktung von Insektenprodukten nach Geschmack; 6) Bereitstellung detaillierter Informationen über das Insektenprodukt, wobei zu berücksichtigen ist, dass die Nachhaltigkeit möglicherweise nicht der überzeugendste Faktor ist; 7) Einsatz von Prominenten bei der Werbung für das Produkt; 8) Ausrichtung auf bestimmte Zielgruppen wie Sensationslustige oder Kinder; 8) Entwicklung von Marktstrategien wie die Verwendung stilistischer Bilder und die Auswahl von Supermärkten für den Verkauf. Das Hauptziel besteht darin, eine Kombination dieser Strategien zu finden, die für einen bestimmten Verbrauchertyp in Abhängigkeit von dessen soziokulturellem Hintergrund geeignet ist.</a:t>
            </a:r>
          </a:p>
        </p:txBody>
      </p:sp>
    </p:spTree>
    <p:extLst>
      <p:ext uri="{BB962C8B-B14F-4D97-AF65-F5344CB8AC3E}">
        <p14:creationId xmlns:p14="http://schemas.microsoft.com/office/powerpoint/2010/main" val="40789644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fik 4" descr="Ein Bild, das Text, Schild, Vektorgrafiken enthält.&#10;&#10;Automatisch generierte Beschreibung">
            <a:extLst>
              <a:ext uri="{FF2B5EF4-FFF2-40B4-BE49-F238E27FC236}">
                <a16:creationId xmlns:a16="http://schemas.microsoft.com/office/drawing/2014/main" id="{73C97347-2DEE-445C-B312-7C91BAD1099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01056" y="524256"/>
            <a:ext cx="963168" cy="963168"/>
          </a:xfrm>
          <a:prstGeom prst="rect">
            <a:avLst/>
          </a:prstGeom>
        </p:spPr>
      </p:pic>
      <p:sp>
        <p:nvSpPr>
          <p:cNvPr id="12" name="Textfeld 11">
            <a:extLst>
              <a:ext uri="{FF2B5EF4-FFF2-40B4-BE49-F238E27FC236}">
                <a16:creationId xmlns:a16="http://schemas.microsoft.com/office/drawing/2014/main" id="{A8828989-57AF-4115-B4EC-739959A63187}"/>
              </a:ext>
            </a:extLst>
          </p:cNvPr>
          <p:cNvSpPr txBox="1"/>
          <p:nvPr/>
        </p:nvSpPr>
        <p:spPr>
          <a:xfrm>
            <a:off x="549275" y="2917901"/>
            <a:ext cx="5759450" cy="276999"/>
          </a:xfrm>
          <a:prstGeom prst="rect">
            <a:avLst/>
          </a:prstGeom>
          <a:noFill/>
        </p:spPr>
        <p:txBody>
          <a:bodyPr wrap="square" rtlCol="0">
            <a:spAutoFit/>
          </a:bodyPr>
          <a:lstStyle/>
          <a:p>
            <a:r>
              <a:rPr lang="en-US" sz="1200" b="1" i="1">
                <a:latin typeface="Trebuchet MS" panose="020B0603020202020204" pitchFamily="34" charset="0"/>
              </a:rPr>
              <a:t>How healthy are meat substitutes? </a:t>
            </a:r>
            <a:r>
              <a:rPr lang="en-US" sz="1200" b="1" i="1" dirty="0">
                <a:latin typeface="Trebuchet MS" panose="020B0603020202020204" pitchFamily="34" charset="0"/>
              </a:rPr>
              <a:t>Insects as Novel Food</a:t>
            </a:r>
            <a:endParaRPr lang="de-DE" sz="1200" b="1" i="1" dirty="0">
              <a:latin typeface="Trebuchet MS" panose="020B0603020202020204" pitchFamily="34" charset="0"/>
            </a:endParaRPr>
          </a:p>
        </p:txBody>
      </p:sp>
      <p:sp>
        <p:nvSpPr>
          <p:cNvPr id="13" name="Textfeld 12">
            <a:extLst>
              <a:ext uri="{FF2B5EF4-FFF2-40B4-BE49-F238E27FC236}">
                <a16:creationId xmlns:a16="http://schemas.microsoft.com/office/drawing/2014/main" id="{179F359C-9E2C-42A6-9849-2766C3A55C2B}"/>
              </a:ext>
            </a:extLst>
          </p:cNvPr>
          <p:cNvSpPr txBox="1"/>
          <p:nvPr/>
        </p:nvSpPr>
        <p:spPr>
          <a:xfrm>
            <a:off x="549275" y="3360528"/>
            <a:ext cx="5759450" cy="4339650"/>
          </a:xfrm>
          <a:prstGeom prst="rect">
            <a:avLst/>
          </a:prstGeom>
          <a:noFill/>
        </p:spPr>
        <p:txBody>
          <a:bodyPr wrap="square" rtlCol="0">
            <a:spAutoFit/>
          </a:bodyPr>
          <a:lstStyle/>
          <a:p>
            <a:r>
              <a:rPr lang="en-US" sz="1200" i="1" dirty="0">
                <a:latin typeface="Trebuchet MS" panose="020B0603020202020204" pitchFamily="34" charset="0"/>
              </a:rPr>
              <a:t>The idea of insects as human food in the Western world has only been around for a few decades. Insect products can be a substitute for conventional meat because: 1) their nutritional value is similar and there may be health benefits; 2) their environmental impact is lower; and 3) food safety is guaranteed. Nevertheless, it seems that Western consumers are reluctant to consume insects because of: 1) disgust – the product goes beyond the </a:t>
            </a:r>
            <a:r>
              <a:rPr lang="en-US" sz="1200" i="1" dirty="0" err="1">
                <a:latin typeface="Trebuchet MS" panose="020B0603020202020204" pitchFamily="34" charset="0"/>
              </a:rPr>
              <a:t>internalised</a:t>
            </a:r>
            <a:r>
              <a:rPr lang="en-US" sz="1200" i="1" dirty="0">
                <a:latin typeface="Trebuchet MS" panose="020B0603020202020204" pitchFamily="34" charset="0"/>
              </a:rPr>
              <a:t> norm of what food is; 2) neophobia – hesitance to consume unfamiliar food; 3) lack of product information; 4) lack of experience – never having consumed insects before; 5) disinterest and indifference. Differences in attitude towards insect consumption worldwide may be explained by cultural backgrounds and traditional eating patterns. It seems that about a quarter of the population in most countries are willing to try </a:t>
            </a:r>
            <a:r>
              <a:rPr lang="en-US" sz="1200" i="1" dirty="0" err="1">
                <a:latin typeface="Trebuchet MS" panose="020B0603020202020204" pitchFamily="34" charset="0"/>
              </a:rPr>
              <a:t>insectbased</a:t>
            </a:r>
            <a:r>
              <a:rPr lang="en-US" sz="1200" i="1" dirty="0">
                <a:latin typeface="Trebuchet MS" panose="020B0603020202020204" pitchFamily="34" charset="0"/>
              </a:rPr>
              <a:t> products. Strategies to convince consumers include: 1) </a:t>
            </a:r>
            <a:r>
              <a:rPr lang="en-US" sz="1200" i="1" dirty="0" err="1">
                <a:latin typeface="Trebuchet MS" panose="020B0603020202020204" pitchFamily="34" charset="0"/>
              </a:rPr>
              <a:t>emphasising</a:t>
            </a:r>
            <a:r>
              <a:rPr lang="en-US" sz="1200" i="1" dirty="0">
                <a:latin typeface="Trebuchet MS" panose="020B0603020202020204" pitchFamily="34" charset="0"/>
              </a:rPr>
              <a:t> that insects are nutritionally adequate; 2) incorporating them in </a:t>
            </a:r>
            <a:r>
              <a:rPr lang="en-US" sz="1200" i="1" dirty="0" err="1">
                <a:latin typeface="Trebuchet MS" panose="020B0603020202020204" pitchFamily="34" charset="0"/>
              </a:rPr>
              <a:t>unrecognisable</a:t>
            </a:r>
            <a:r>
              <a:rPr lang="en-US" sz="1200" i="1" dirty="0">
                <a:latin typeface="Trebuchet MS" panose="020B0603020202020204" pitchFamily="34" charset="0"/>
              </a:rPr>
              <a:t> form in familiar products; 3) making insect products delicious; 4) giving people a taste experience by </a:t>
            </a:r>
            <a:r>
              <a:rPr lang="en-US" sz="1200" i="1" dirty="0" err="1">
                <a:latin typeface="Trebuchet MS" panose="020B0603020202020204" pitchFamily="34" charset="0"/>
              </a:rPr>
              <a:t>organising</a:t>
            </a:r>
            <a:r>
              <a:rPr lang="en-US" sz="1200" i="1" dirty="0">
                <a:latin typeface="Trebuchet MS" panose="020B0603020202020204" pitchFamily="34" charset="0"/>
              </a:rPr>
              <a:t> bug banquets; 5) marketing insect-based products by taste; 6) providing detailed information about the insect product, taking into consideration that sustainability may not be the most convincing factor; 7) using celebrities to promote the product; 8) targeting specific groups such as sensation- seekers or children; 8) devising market strategies, such as using stylistic images and choosing supermarkets for retailing. The main objective is to find a combination of these strategies appropriate for a certain type of consumer depending on their socio- cultural background. </a:t>
            </a:r>
            <a:endParaRPr lang="de-DE" sz="1200" i="1" dirty="0">
              <a:latin typeface="Trebuchet MS" panose="020B0603020202020204" pitchFamily="34" charset="0"/>
            </a:endParaRPr>
          </a:p>
        </p:txBody>
      </p:sp>
      <p:sp>
        <p:nvSpPr>
          <p:cNvPr id="4" name="Textfeld 3">
            <a:extLst>
              <a:ext uri="{FF2B5EF4-FFF2-40B4-BE49-F238E27FC236}">
                <a16:creationId xmlns:a16="http://schemas.microsoft.com/office/drawing/2014/main" id="{54472520-E382-AE5A-58AA-C2489ECD1386}"/>
              </a:ext>
            </a:extLst>
          </p:cNvPr>
          <p:cNvSpPr txBox="1"/>
          <p:nvPr/>
        </p:nvSpPr>
        <p:spPr>
          <a:xfrm>
            <a:off x="549275" y="779538"/>
            <a:ext cx="4510405" cy="400110"/>
          </a:xfrm>
          <a:prstGeom prst="rect">
            <a:avLst/>
          </a:prstGeom>
          <a:noFill/>
        </p:spPr>
        <p:txBody>
          <a:bodyPr wrap="square" rtlCol="0">
            <a:spAutoFit/>
          </a:bodyPr>
          <a:lstStyle/>
          <a:p>
            <a:r>
              <a:rPr lang="de-DE" sz="2000" dirty="0">
                <a:latin typeface="Trebuchet MS" panose="020B0603020202020204" pitchFamily="34" charset="0"/>
              </a:rPr>
              <a:t>Main Stage </a:t>
            </a:r>
            <a:r>
              <a:rPr lang="de-DE" sz="2000" dirty="0" err="1">
                <a:latin typeface="Trebuchet MS" panose="020B0603020202020204" pitchFamily="34" charset="0"/>
              </a:rPr>
              <a:t>Responsibility</a:t>
            </a:r>
            <a:endParaRPr lang="de-DE" sz="2000" dirty="0">
              <a:latin typeface="Trebuchet MS" panose="020B0603020202020204" pitchFamily="34" charset="0"/>
            </a:endParaRPr>
          </a:p>
        </p:txBody>
      </p:sp>
      <p:sp>
        <p:nvSpPr>
          <p:cNvPr id="6" name="Textfeld 5">
            <a:extLst>
              <a:ext uri="{FF2B5EF4-FFF2-40B4-BE49-F238E27FC236}">
                <a16:creationId xmlns:a16="http://schemas.microsoft.com/office/drawing/2014/main" id="{76CE1BBC-E2C0-2F58-0376-F182689C78F1}"/>
              </a:ext>
            </a:extLst>
          </p:cNvPr>
          <p:cNvSpPr txBox="1"/>
          <p:nvPr/>
        </p:nvSpPr>
        <p:spPr>
          <a:xfrm>
            <a:off x="549275" y="1798166"/>
            <a:ext cx="5759450" cy="307777"/>
          </a:xfrm>
          <a:prstGeom prst="rect">
            <a:avLst/>
          </a:prstGeom>
          <a:noFill/>
        </p:spPr>
        <p:txBody>
          <a:bodyPr wrap="square" rtlCol="0">
            <a:spAutoFit/>
          </a:bodyPr>
          <a:lstStyle/>
          <a:p>
            <a:r>
              <a:rPr lang="de-DE" sz="1400" b="1" i="1" dirty="0">
                <a:solidFill>
                  <a:srgbClr val="000000"/>
                </a:solidFill>
                <a:effectLst/>
                <a:latin typeface="Trebuchet MS" panose="020B0603020202020204" pitchFamily="34" charset="0"/>
              </a:rPr>
              <a:t>Conten</a:t>
            </a:r>
            <a:r>
              <a:rPr lang="de-DE" sz="1400" b="1" i="1" dirty="0">
                <a:solidFill>
                  <a:srgbClr val="000000"/>
                </a:solidFill>
                <a:latin typeface="Trebuchet MS" panose="020B0603020202020204" pitchFamily="34" charset="0"/>
              </a:rPr>
              <a:t>t Pro vs. Contra – </a:t>
            </a:r>
            <a:r>
              <a:rPr lang="de-DE" sz="1400" b="1" i="1" dirty="0" err="1">
                <a:solidFill>
                  <a:srgbClr val="000000"/>
                </a:solidFill>
                <a:latin typeface="Trebuchet MS" panose="020B0603020202020204" pitchFamily="34" charset="0"/>
              </a:rPr>
              <a:t>Insects</a:t>
            </a:r>
            <a:r>
              <a:rPr lang="de-DE" sz="1400" b="1" i="1" dirty="0">
                <a:solidFill>
                  <a:srgbClr val="000000"/>
                </a:solidFill>
                <a:latin typeface="Trebuchet MS" panose="020B0603020202020204" pitchFamily="34" charset="0"/>
              </a:rPr>
              <a:t> </a:t>
            </a:r>
            <a:r>
              <a:rPr lang="de-DE" sz="1400" b="1" i="1" dirty="0" err="1">
                <a:solidFill>
                  <a:srgbClr val="000000"/>
                </a:solidFill>
                <a:latin typeface="Trebuchet MS" panose="020B0603020202020204" pitchFamily="34" charset="0"/>
              </a:rPr>
              <a:t>as</a:t>
            </a:r>
            <a:r>
              <a:rPr lang="de-DE" sz="1400" b="1" i="1" dirty="0">
                <a:solidFill>
                  <a:srgbClr val="000000"/>
                </a:solidFill>
                <a:latin typeface="Trebuchet MS" panose="020B0603020202020204" pitchFamily="34" charset="0"/>
              </a:rPr>
              <a:t> </a:t>
            </a:r>
            <a:r>
              <a:rPr lang="de-DE" sz="1400" b="1" i="1" dirty="0" err="1">
                <a:solidFill>
                  <a:srgbClr val="000000"/>
                </a:solidFill>
                <a:latin typeface="Trebuchet MS" panose="020B0603020202020204" pitchFamily="34" charset="0"/>
              </a:rPr>
              <a:t>Novel</a:t>
            </a:r>
            <a:r>
              <a:rPr lang="de-DE" sz="1400" b="1" i="1" dirty="0">
                <a:solidFill>
                  <a:srgbClr val="000000"/>
                </a:solidFill>
                <a:latin typeface="Trebuchet MS" panose="020B0603020202020204" pitchFamily="34" charset="0"/>
              </a:rPr>
              <a:t> Food</a:t>
            </a:r>
            <a:endParaRPr lang="de-DE" sz="1400" i="1" dirty="0">
              <a:latin typeface="Trebuchet MS" panose="020B0603020202020204" pitchFamily="34" charset="0"/>
            </a:endParaRPr>
          </a:p>
        </p:txBody>
      </p:sp>
      <p:sp>
        <p:nvSpPr>
          <p:cNvPr id="8" name="Textfeld 7">
            <a:extLst>
              <a:ext uri="{FF2B5EF4-FFF2-40B4-BE49-F238E27FC236}">
                <a16:creationId xmlns:a16="http://schemas.microsoft.com/office/drawing/2014/main" id="{F4C94DBF-D869-E790-016A-441065F34099}"/>
              </a:ext>
            </a:extLst>
          </p:cNvPr>
          <p:cNvSpPr txBox="1"/>
          <p:nvPr/>
        </p:nvSpPr>
        <p:spPr>
          <a:xfrm>
            <a:off x="549275" y="2444496"/>
            <a:ext cx="5759450" cy="276999"/>
          </a:xfrm>
          <a:prstGeom prst="rect">
            <a:avLst/>
          </a:prstGeom>
          <a:noFill/>
        </p:spPr>
        <p:txBody>
          <a:bodyPr wrap="square" rtlCol="0">
            <a:spAutoFit/>
          </a:bodyPr>
          <a:lstStyle/>
          <a:p>
            <a:r>
              <a:rPr lang="de-DE" sz="1200" b="1" i="1" dirty="0">
                <a:solidFill>
                  <a:srgbClr val="000000"/>
                </a:solidFill>
                <a:effectLst/>
                <a:latin typeface="Trebuchet MS" panose="020B0603020202020204" pitchFamily="34" charset="0"/>
              </a:rPr>
              <a:t>Prof. Dr. Ir. Arnold van Huis</a:t>
            </a:r>
            <a:endParaRPr lang="de-DE" sz="1200" i="1" dirty="0">
              <a:latin typeface="Trebuchet MS" panose="020B0603020202020204" pitchFamily="34" charset="0"/>
            </a:endParaRPr>
          </a:p>
        </p:txBody>
      </p:sp>
    </p:spTree>
    <p:extLst>
      <p:ext uri="{BB962C8B-B14F-4D97-AF65-F5344CB8AC3E}">
        <p14:creationId xmlns:p14="http://schemas.microsoft.com/office/powerpoint/2010/main" val="351038585"/>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687</Words>
  <Application>Microsoft Office PowerPoint</Application>
  <PresentationFormat>A4-Papier (210 x 297 mm)</PresentationFormat>
  <Paragraphs>12</Paragraphs>
  <Slides>2</Slides>
  <Notes>2</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2</vt:i4>
      </vt:variant>
    </vt:vector>
  </HeadingPairs>
  <TitlesOfParts>
    <vt:vector size="7" baseType="lpstr">
      <vt:lpstr>Arial</vt:lpstr>
      <vt:lpstr>Calibri</vt:lpstr>
      <vt:lpstr>Calibri Light</vt:lpstr>
      <vt:lpstr>Trebuchet MS</vt:lpstr>
      <vt:lpstr>Office</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Sprave, Rüdiger</dc:creator>
  <cp:lastModifiedBy>Sprave, Rüdiger</cp:lastModifiedBy>
  <cp:revision>9</cp:revision>
  <cp:lastPrinted>2022-02-17T15:31:47Z</cp:lastPrinted>
  <dcterms:created xsi:type="dcterms:W3CDTF">2022-02-17T15:14:31Z</dcterms:created>
  <dcterms:modified xsi:type="dcterms:W3CDTF">2024-01-16T09:45:45Z</dcterms:modified>
</cp:coreProperties>
</file>